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60" r:id="rId4"/>
    <p:sldId id="258" r:id="rId5"/>
    <p:sldId id="264" r:id="rId6"/>
    <p:sldId id="259" r:id="rId7"/>
    <p:sldId id="268" r:id="rId8"/>
    <p:sldId id="271" r:id="rId9"/>
    <p:sldId id="261" r:id="rId10"/>
    <p:sldId id="269" r:id="rId11"/>
    <p:sldId id="267" r:id="rId12"/>
    <p:sldId id="263" r:id="rId13"/>
    <p:sldId id="272" r:id="rId14"/>
    <p:sldId id="270" r:id="rId15"/>
    <p:sldId id="262" r:id="rId16"/>
    <p:sldId id="266" r:id="rId17"/>
    <p:sldId id="265"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36" autoAdjust="0"/>
  </p:normalViewPr>
  <p:slideViewPr>
    <p:cSldViewPr snapToGrid="0">
      <p:cViewPr varScale="1">
        <p:scale>
          <a:sx n="101" d="100"/>
          <a:sy n="101" d="100"/>
        </p:scale>
        <p:origin x="8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EC860-A60C-4CC3-A45F-0437CD054569}" type="datetimeFigureOut">
              <a:rPr lang="zh-CN" altLang="en-US" smtClean="0"/>
              <a:t>2018/9/27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B5FFB-4CF3-46E0-A463-0ADB05A1A39C}" type="slidenum">
              <a:rPr lang="zh-CN" altLang="en-US" smtClean="0"/>
              <a:t>‹#›</a:t>
            </a:fld>
            <a:endParaRPr lang="zh-CN" altLang="en-US"/>
          </a:p>
        </p:txBody>
      </p:sp>
    </p:spTree>
    <p:extLst>
      <p:ext uri="{BB962C8B-B14F-4D97-AF65-F5344CB8AC3E}">
        <p14:creationId xmlns:p14="http://schemas.microsoft.com/office/powerpoint/2010/main" val="3541127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2</a:t>
            </a:fld>
            <a:endParaRPr lang="zh-CN" altLang="en-US"/>
          </a:p>
        </p:txBody>
      </p:sp>
    </p:spTree>
    <p:extLst>
      <p:ext uri="{BB962C8B-B14F-4D97-AF65-F5344CB8AC3E}">
        <p14:creationId xmlns:p14="http://schemas.microsoft.com/office/powerpoint/2010/main" val="1833639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18</a:t>
            </a:fld>
            <a:endParaRPr lang="zh-CN" altLang="en-US"/>
          </a:p>
        </p:txBody>
      </p:sp>
    </p:spTree>
    <p:extLst>
      <p:ext uri="{BB962C8B-B14F-4D97-AF65-F5344CB8AC3E}">
        <p14:creationId xmlns:p14="http://schemas.microsoft.com/office/powerpoint/2010/main" val="243317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smtClean="0"/>
              <a:t>NRT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smtClean="0">
                <a:solidFill>
                  <a:schemeClr val="tx1"/>
                </a:solidFill>
                <a:effectLst/>
                <a:latin typeface="+mn-lt"/>
                <a:ea typeface="+mn-ea"/>
                <a:cs typeface="+mn-cs"/>
              </a:rPr>
              <a:t>Near realtime</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NRT</a:t>
            </a:r>
            <a:r>
              <a:rPr lang="zh-CN" altLang="en-US" sz="1200" b="0" i="0" kern="1200" smtClean="0">
                <a:solidFill>
                  <a:schemeClr val="tx1"/>
                </a:solidFill>
                <a:effectLst/>
                <a:latin typeface="+mn-lt"/>
                <a:ea typeface="+mn-ea"/>
                <a:cs typeface="+mn-cs"/>
              </a:rPr>
              <a:t>）</a:t>
            </a:r>
            <a:r>
              <a:rPr lang="en-US" altLang="zh-CN" sz="1200" b="0" i="0" kern="1200" baseline="0" smtClean="0">
                <a:solidFill>
                  <a:schemeClr val="tx1"/>
                </a:solidFill>
                <a:effectLst/>
                <a:latin typeface="+mn-lt"/>
                <a:ea typeface="+mn-ea"/>
                <a:cs typeface="+mn-cs"/>
              </a:rPr>
              <a:t> ES</a:t>
            </a:r>
            <a:r>
              <a:rPr lang="zh-CN" altLang="en-US" sz="1200" b="0" i="0" kern="1200" smtClean="0">
                <a:solidFill>
                  <a:schemeClr val="tx1"/>
                </a:solidFill>
                <a:effectLst/>
                <a:latin typeface="+mn-lt"/>
                <a:ea typeface="+mn-ea"/>
                <a:cs typeface="+mn-cs"/>
              </a:rPr>
              <a:t>是一个接近实时的搜索平台，这意味着你写入文档后想到查询到一个文档是有一个延时。为什么是近实时的，延时多少，这个后面会讲。</a:t>
            </a:r>
            <a:endParaRPr lang="en-US" altLang="zh-CN" sz="1200" b="1"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smtClean="0">
                <a:solidFill>
                  <a:schemeClr val="tx1"/>
                </a:solidFill>
                <a:effectLst/>
                <a:latin typeface="+mn-lt"/>
                <a:ea typeface="+mn-ea"/>
                <a:cs typeface="+mn-cs"/>
              </a:rPr>
              <a:t>cluster/node</a:t>
            </a:r>
          </a:p>
          <a:p>
            <a:r>
              <a:rPr lang="zh-CN" altLang="en-US" sz="1200" b="0" i="0" kern="1200" smtClean="0">
                <a:solidFill>
                  <a:schemeClr val="tx1"/>
                </a:solidFill>
                <a:effectLst/>
                <a:latin typeface="+mn-lt"/>
                <a:ea typeface="+mn-ea"/>
                <a:cs typeface="+mn-cs"/>
              </a:rPr>
              <a:t>不用多说，多个节点一起，保存所有的数据，一起提供查询能力</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smtClean="0">
                <a:solidFill>
                  <a:schemeClr val="tx1"/>
                </a:solidFill>
                <a:effectLst/>
                <a:latin typeface="+mn-lt"/>
                <a:ea typeface="+mn-ea"/>
                <a:cs typeface="+mn-cs"/>
              </a:rPr>
              <a:t>Index</a:t>
            </a:r>
          </a:p>
          <a:p>
            <a:r>
              <a:rPr lang="zh-CN" altLang="en-US" sz="1200" b="0" i="0" kern="1200" smtClean="0">
                <a:solidFill>
                  <a:schemeClr val="tx1"/>
                </a:solidFill>
                <a:effectLst/>
                <a:latin typeface="+mn-lt"/>
                <a:ea typeface="+mn-ea"/>
                <a:cs typeface="+mn-cs"/>
              </a:rPr>
              <a:t>索引是一系列具有相似特点文档的集合 ，是一个逻辑命名空间</a:t>
            </a:r>
            <a:r>
              <a:rPr lang="en-US" altLang="zh-CN" sz="1200" b="0" i="0" kern="1200" smtClean="0">
                <a:solidFill>
                  <a:schemeClr val="tx1"/>
                </a:solidFill>
                <a:effectLst/>
                <a:latin typeface="+mn-lt"/>
                <a:ea typeface="+mn-ea"/>
                <a:cs typeface="+mn-cs"/>
              </a:rPr>
              <a:t>(logical namespace)</a:t>
            </a:r>
            <a:r>
              <a:rPr lang="zh-CN" altLang="en-US" sz="1200" b="0" i="0" kern="1200" smtClean="0">
                <a:solidFill>
                  <a:schemeClr val="tx1"/>
                </a:solidFill>
                <a:effectLst/>
                <a:latin typeface="+mn-lt"/>
                <a:ea typeface="+mn-ea"/>
                <a:cs typeface="+mn-cs"/>
              </a:rPr>
              <a:t>，</a:t>
            </a:r>
            <a:r>
              <a:rPr lang="zh-CN" altLang="en-US" smtClean="0"/>
              <a:t>相当于关系数据库中的</a:t>
            </a:r>
            <a:r>
              <a:rPr lang="en-US" altLang="zh-CN" smtClean="0"/>
              <a:t>database</a:t>
            </a:r>
            <a:r>
              <a:rPr lang="zh-CN" altLang="en-US" smtClean="0"/>
              <a:t>概念 </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US" altLang="zh-CN" sz="1200" b="1" i="0" kern="1200" smtClean="0">
                <a:solidFill>
                  <a:schemeClr val="tx1"/>
                </a:solidFill>
                <a:effectLst/>
                <a:latin typeface="+mn-lt"/>
                <a:ea typeface="+mn-ea"/>
                <a:cs typeface="+mn-cs"/>
              </a:rPr>
              <a:t>type</a:t>
            </a:r>
          </a:p>
          <a:p>
            <a:r>
              <a:rPr lang="en-US" altLang="zh-CN" sz="1200" b="0" i="0" kern="1200" smtClean="0">
                <a:solidFill>
                  <a:schemeClr val="tx1"/>
                </a:solidFill>
                <a:effectLst/>
                <a:latin typeface="+mn-lt"/>
                <a:ea typeface="+mn-ea"/>
                <a:cs typeface="+mn-cs"/>
              </a:rPr>
              <a:t>index</a:t>
            </a:r>
            <a:r>
              <a:rPr lang="zh-CN" altLang="en-US" sz="1200" b="0" i="0" kern="1200" smtClean="0">
                <a:solidFill>
                  <a:schemeClr val="tx1"/>
                </a:solidFill>
                <a:effectLst/>
                <a:latin typeface="+mn-lt"/>
                <a:ea typeface="+mn-ea"/>
                <a:cs typeface="+mn-cs"/>
              </a:rPr>
              <a:t>下一级的，索引中的一种逻辑的分类，</a:t>
            </a:r>
            <a:r>
              <a:rPr lang="zh-CN" altLang="en-US" smtClean="0"/>
              <a:t>同一个索引里可以包含多个 </a:t>
            </a:r>
            <a:r>
              <a:rPr lang="en-GB" altLang="zh-CN" smtClean="0"/>
              <a:t>Type</a:t>
            </a:r>
            <a:r>
              <a:rPr lang="zh-CN" altLang="en-US" smtClean="0"/>
              <a:t>，</a:t>
            </a:r>
            <a:r>
              <a:rPr lang="zh-CN" altLang="en-US" sz="1200" b="0" i="0" kern="1200" smtClean="0">
                <a:solidFill>
                  <a:schemeClr val="tx1"/>
                </a:solidFill>
                <a:effectLst/>
                <a:latin typeface="+mn-lt"/>
                <a:ea typeface="+mn-ea"/>
                <a:cs typeface="+mn-cs"/>
              </a:rPr>
              <a:t>它的意义由使用者来赋予，</a:t>
            </a:r>
            <a:r>
              <a:rPr lang="zh-CN" altLang="en-US" smtClean="0"/>
              <a:t>相当于数据库中的</a:t>
            </a:r>
            <a:r>
              <a:rPr lang="en-US" altLang="zh-CN" smtClean="0"/>
              <a:t>table</a:t>
            </a:r>
            <a:r>
              <a:rPr lang="zh-CN" altLang="en-US" smtClean="0"/>
              <a:t>概念 </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smtClean="0">
                <a:solidFill>
                  <a:schemeClr val="tx1"/>
                </a:solidFill>
                <a:effectLst/>
                <a:latin typeface="+mn-lt"/>
                <a:ea typeface="+mn-ea"/>
                <a:cs typeface="+mn-cs"/>
              </a:rPr>
              <a:t>document</a:t>
            </a:r>
          </a:p>
          <a:p>
            <a:r>
              <a:rPr lang="zh-CN" altLang="en-US" sz="1200" b="0" i="0" kern="1200" smtClean="0">
                <a:solidFill>
                  <a:schemeClr val="tx1"/>
                </a:solidFill>
                <a:effectLst/>
                <a:latin typeface="+mn-lt"/>
                <a:ea typeface="+mn-ea"/>
                <a:cs typeface="+mn-cs"/>
              </a:rPr>
              <a:t>文档是搜索信息的基本单元，用</a:t>
            </a:r>
            <a:r>
              <a:rPr lang="en-US" altLang="zh-CN" sz="1200" b="0" i="0" kern="1200" smtClean="0">
                <a:solidFill>
                  <a:schemeClr val="tx1"/>
                </a:solidFill>
                <a:effectLst/>
                <a:latin typeface="+mn-lt"/>
                <a:ea typeface="+mn-ea"/>
                <a:cs typeface="+mn-cs"/>
              </a:rPr>
              <a:t>json</a:t>
            </a:r>
            <a:r>
              <a:rPr lang="zh-CN" altLang="en-US" sz="1200" b="0" i="0" kern="1200" smtClean="0">
                <a:solidFill>
                  <a:schemeClr val="tx1"/>
                </a:solidFill>
                <a:effectLst/>
                <a:latin typeface="+mn-lt"/>
                <a:ea typeface="+mn-ea"/>
                <a:cs typeface="+mn-cs"/>
              </a:rPr>
              <a:t>表达，</a:t>
            </a:r>
            <a:r>
              <a:rPr lang="zh-CN" altLang="en-US" smtClean="0"/>
              <a:t>数据库中的</a:t>
            </a:r>
            <a:r>
              <a:rPr lang="en-GB" altLang="zh-CN" smtClean="0"/>
              <a:t>row </a:t>
            </a:r>
          </a:p>
          <a:p>
            <a:endParaRPr lang="en-US" altLang="zh-CN" sz="1200" b="0" i="0" kern="1200" smtClean="0">
              <a:solidFill>
                <a:schemeClr val="tx1"/>
              </a:solidFill>
              <a:effectLst/>
              <a:latin typeface="+mn-lt"/>
              <a:ea typeface="+mn-ea"/>
              <a:cs typeface="+mn-cs"/>
            </a:endParaRPr>
          </a:p>
          <a:p>
            <a:r>
              <a:rPr lang="en-GB" altLang="zh-CN" b="1" smtClean="0"/>
              <a:t>Field</a:t>
            </a:r>
            <a:endParaRPr lang="en-GB" altLang="zh-CN" sz="1200" b="1" i="0" kern="1200" smtClean="0">
              <a:solidFill>
                <a:schemeClr val="tx1"/>
              </a:solidFill>
              <a:effectLst/>
              <a:latin typeface="+mn-lt"/>
              <a:ea typeface="+mn-ea"/>
              <a:cs typeface="+mn-cs"/>
            </a:endParaRPr>
          </a:p>
          <a:p>
            <a:r>
              <a:rPr lang="zh-CN" altLang="en-US" smtClean="0"/>
              <a:t>字段（</a:t>
            </a:r>
            <a:r>
              <a:rPr lang="en-GB" altLang="zh-CN" smtClean="0"/>
              <a:t>Field</a:t>
            </a:r>
            <a:r>
              <a:rPr lang="zh-CN" altLang="en-GB" smtClean="0"/>
              <a:t>）</a:t>
            </a:r>
            <a:r>
              <a:rPr lang="zh-CN" altLang="en-US" smtClean="0"/>
              <a:t>相当于数据库中的</a:t>
            </a:r>
            <a:r>
              <a:rPr lang="en-GB" altLang="zh-CN" smtClean="0"/>
              <a:t>column </a:t>
            </a:r>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smtClean="0"/>
          </a:p>
          <a:p>
            <a:pPr marL="0" marR="0" indent="0" algn="l" defTabSz="914400" rtl="0" eaLnBrk="1" fontAlgn="auto" latinLnBrk="0" hangingPunct="1">
              <a:lnSpc>
                <a:spcPct val="100000"/>
              </a:lnSpc>
              <a:spcBef>
                <a:spcPts val="0"/>
              </a:spcBef>
              <a:spcAft>
                <a:spcPts val="0"/>
              </a:spcAft>
              <a:buClrTx/>
              <a:buSzTx/>
              <a:buFontTx/>
              <a:buNone/>
              <a:tabLst/>
              <a:defRPr/>
            </a:pPr>
            <a:r>
              <a:rPr lang="en-GB" altLang="zh-CN" b="1" smtClean="0"/>
              <a:t>Mapping </a:t>
            </a:r>
            <a:endParaRPr lang="en-US" altLang="zh-CN" b="1"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相当于数据库中的</a:t>
            </a:r>
            <a:r>
              <a:rPr lang="en-GB" altLang="zh-CN" smtClean="0"/>
              <a:t>schema</a:t>
            </a:r>
            <a:r>
              <a:rPr lang="zh-CN" altLang="en-GB" smtClean="0"/>
              <a:t>，</a:t>
            </a:r>
            <a:r>
              <a:rPr lang="zh-CN" altLang="en-US" smtClean="0"/>
              <a:t>是针对</a:t>
            </a:r>
            <a:r>
              <a:rPr lang="en-US" altLang="zh-CN" smtClean="0"/>
              <a:t>type</a:t>
            </a:r>
            <a:r>
              <a:rPr lang="zh-CN" altLang="en-US" smtClean="0"/>
              <a:t>的，用来约束字段的类型，不过 </a:t>
            </a:r>
            <a:r>
              <a:rPr lang="en-GB" altLang="zh-CN" smtClean="0"/>
              <a:t>Elasticsearch </a:t>
            </a:r>
            <a:r>
              <a:rPr lang="zh-CN" altLang="en-US" smtClean="0"/>
              <a:t>的 </a:t>
            </a:r>
            <a:r>
              <a:rPr lang="en-GB" altLang="zh-CN" smtClean="0"/>
              <a:t>mapping </a:t>
            </a:r>
            <a:r>
              <a:rPr lang="zh-CN" altLang="en-US" smtClean="0"/>
              <a:t>可以自动根据数据创建。 </a:t>
            </a:r>
            <a:endParaRPr lang="en-US" altLang="zh-CN" b="1"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smtClean="0"/>
              <a:t>shards/replicas</a:t>
            </a:r>
          </a:p>
          <a:p>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es</a:t>
            </a:r>
            <a:r>
              <a:rPr lang="zh-CN" altLang="en-US" sz="1200" b="0" i="0" kern="1200" smtClean="0">
                <a:solidFill>
                  <a:schemeClr val="tx1"/>
                </a:solidFill>
                <a:effectLst/>
                <a:latin typeface="+mn-lt"/>
                <a:ea typeface="+mn-ea"/>
                <a:cs typeface="+mn-cs"/>
              </a:rPr>
              <a:t>可以把</a:t>
            </a:r>
            <a:r>
              <a:rPr lang="en-US" altLang="zh-CN" sz="1200" b="0" i="0" kern="1200" smtClean="0">
                <a:solidFill>
                  <a:schemeClr val="tx1"/>
                </a:solidFill>
                <a:effectLst/>
                <a:latin typeface="+mn-lt"/>
                <a:ea typeface="+mn-ea"/>
                <a:cs typeface="+mn-cs"/>
              </a:rPr>
              <a:t>index</a:t>
            </a:r>
            <a:r>
              <a:rPr lang="zh-CN" altLang="en-US" sz="1200" b="0" i="0" kern="1200" smtClean="0">
                <a:solidFill>
                  <a:schemeClr val="tx1"/>
                </a:solidFill>
                <a:effectLst/>
                <a:latin typeface="+mn-lt"/>
                <a:ea typeface="+mn-ea"/>
                <a:cs typeface="+mn-cs"/>
              </a:rPr>
              <a:t>分成好几个部分，叫做分片</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一个</a:t>
            </a:r>
            <a:r>
              <a:rPr lang="en-US" altLang="zh-CN" sz="1200" b="0" i="0" kern="1200" smtClean="0">
                <a:solidFill>
                  <a:schemeClr val="tx1"/>
                </a:solidFill>
                <a:effectLst/>
                <a:latin typeface="+mn-lt"/>
                <a:ea typeface="+mn-ea"/>
                <a:cs typeface="+mn-cs"/>
              </a:rPr>
              <a:t>shard</a:t>
            </a:r>
            <a:r>
              <a:rPr lang="zh-CN" altLang="en-US" sz="1200" b="0" i="0" kern="1200" smtClean="0">
                <a:solidFill>
                  <a:schemeClr val="tx1"/>
                </a:solidFill>
                <a:effectLst/>
                <a:latin typeface="+mn-lt"/>
                <a:ea typeface="+mn-ea"/>
                <a:cs typeface="+mn-cs"/>
              </a:rPr>
              <a:t>实际上是一个</a:t>
            </a:r>
            <a:r>
              <a:rPr lang="en-US" altLang="zh-CN" sz="1200" b="0" i="0" kern="1200" smtClean="0">
                <a:solidFill>
                  <a:schemeClr val="tx1"/>
                </a:solidFill>
                <a:effectLst/>
                <a:latin typeface="+mn-lt"/>
                <a:ea typeface="+mn-ea"/>
                <a:cs typeface="+mn-cs"/>
              </a:rPr>
              <a:t>Lucene</a:t>
            </a:r>
            <a:r>
              <a:rPr lang="zh-CN" altLang="en-US" sz="1200" b="0" i="0" kern="1200" smtClean="0">
                <a:solidFill>
                  <a:schemeClr val="tx1"/>
                </a:solidFill>
                <a:effectLst/>
                <a:latin typeface="+mn-lt"/>
                <a:ea typeface="+mn-ea"/>
                <a:cs typeface="+mn-cs"/>
              </a:rPr>
              <a:t>实例</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当你创建索引的时候，你可以定义分片的个数，每个分片本身是一个独立的功能齐全的“索引”，可以被放到任何的集群节点中</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es</a:t>
            </a:r>
            <a:r>
              <a:rPr lang="zh-CN" altLang="en-US" sz="1200" b="0" i="0" kern="1200" smtClean="0">
                <a:solidFill>
                  <a:schemeClr val="tx1"/>
                </a:solidFill>
                <a:effectLst/>
                <a:latin typeface="+mn-lt"/>
                <a:ea typeface="+mn-ea"/>
                <a:cs typeface="+mn-cs"/>
              </a:rPr>
              <a:t>允许你制作一个或多个分片的副本。叫做复制分片 </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两种分片的意义我们后面会详细说</a:t>
            </a:r>
            <a:endParaRPr lang="en-US" altLang="zh-CN" sz="1200" b="0" i="0" kern="1200" smtClean="0">
              <a:solidFill>
                <a:schemeClr val="tx1"/>
              </a:solidFill>
              <a:effectLst/>
              <a:latin typeface="+mn-lt"/>
              <a:ea typeface="+mn-ea"/>
              <a:cs typeface="+mn-cs"/>
            </a:endParaRPr>
          </a:p>
          <a:p>
            <a:endParaRPr lang="en-US" altLang="zh-CN" sz="1200" b="1" i="1" kern="1200" smtClean="0">
              <a:solidFill>
                <a:schemeClr val="tx1"/>
              </a:solidFill>
              <a:effectLst/>
              <a:latin typeface="+mn-lt"/>
              <a:ea typeface="+mn-ea"/>
              <a:cs typeface="+mn-cs"/>
            </a:endParaRPr>
          </a:p>
          <a:p>
            <a:r>
              <a:rPr lang="en-US" altLang="zh-CN" sz="1200" b="1" i="1" kern="1200" smtClean="0">
                <a:solidFill>
                  <a:schemeClr val="tx1"/>
                </a:solidFill>
                <a:effectLst/>
                <a:latin typeface="+mn-lt"/>
                <a:ea typeface="+mn-ea"/>
                <a:cs typeface="+mn-cs"/>
              </a:rPr>
              <a:t>Segement</a:t>
            </a:r>
            <a:endParaRPr lang="zh-CN" altLang="en-US"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Lucene</a:t>
            </a:r>
            <a:r>
              <a:rPr lang="zh-CN" altLang="en-US" sz="1200" b="0" i="0" kern="1200" smtClean="0">
                <a:solidFill>
                  <a:schemeClr val="tx1"/>
                </a:solidFill>
                <a:effectLst/>
                <a:latin typeface="+mn-lt"/>
                <a:ea typeface="+mn-ea"/>
                <a:cs typeface="+mn-cs"/>
              </a:rPr>
              <a:t>索引是由多个段组成，段本身是一个功能齐全的倒排索引。</a:t>
            </a: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段是不可变的，允许</a:t>
            </a:r>
            <a:r>
              <a:rPr lang="en-US" altLang="zh-CN" sz="1200" b="0" i="0" kern="1200" smtClean="0">
                <a:solidFill>
                  <a:schemeClr val="tx1"/>
                </a:solidFill>
                <a:effectLst/>
                <a:latin typeface="+mn-lt"/>
                <a:ea typeface="+mn-ea"/>
                <a:cs typeface="+mn-cs"/>
              </a:rPr>
              <a:t>Lucene</a:t>
            </a:r>
            <a:r>
              <a:rPr lang="zh-CN" altLang="en-US" sz="1200" b="0" i="0" kern="1200" smtClean="0">
                <a:solidFill>
                  <a:schemeClr val="tx1"/>
                </a:solidFill>
                <a:effectLst/>
                <a:latin typeface="+mn-lt"/>
                <a:ea typeface="+mn-ea"/>
                <a:cs typeface="+mn-cs"/>
              </a:rPr>
              <a:t>将新的文档增量地添加到索引中，而不用从头重建索引。</a:t>
            </a: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对于每一个搜索请求而言，索引中的所有段都会被搜索，并且每个段会消耗</a:t>
            </a:r>
            <a:r>
              <a:rPr lang="en-US" altLang="zh-CN" sz="1200" b="0" i="0" kern="1200" smtClean="0">
                <a:solidFill>
                  <a:schemeClr val="tx1"/>
                </a:solidFill>
                <a:effectLst/>
                <a:latin typeface="+mn-lt"/>
                <a:ea typeface="+mn-ea"/>
                <a:cs typeface="+mn-cs"/>
              </a:rPr>
              <a:t>CPU</a:t>
            </a:r>
            <a:r>
              <a:rPr lang="zh-CN" altLang="en-US" sz="1200" b="0" i="0" kern="1200" smtClean="0">
                <a:solidFill>
                  <a:schemeClr val="tx1"/>
                </a:solidFill>
                <a:effectLst/>
                <a:latin typeface="+mn-lt"/>
                <a:ea typeface="+mn-ea"/>
                <a:cs typeface="+mn-cs"/>
              </a:rPr>
              <a:t>的时钟周、文件句柄和内存。这意味着段的数量越多，搜索性能会越低。</a:t>
            </a: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为了解决这个问题，</a:t>
            </a:r>
            <a:r>
              <a:rPr lang="en-US" altLang="zh-CN" sz="1200" b="0" i="0" kern="1200" smtClean="0">
                <a:solidFill>
                  <a:schemeClr val="tx1"/>
                </a:solidFill>
                <a:effectLst/>
                <a:latin typeface="+mn-lt"/>
                <a:ea typeface="+mn-ea"/>
                <a:cs typeface="+mn-cs"/>
              </a:rPr>
              <a:t>Elasticsearch</a:t>
            </a:r>
            <a:r>
              <a:rPr lang="zh-CN" altLang="en-US" sz="1200" b="0" i="0" kern="1200" smtClean="0">
                <a:solidFill>
                  <a:schemeClr val="tx1"/>
                </a:solidFill>
                <a:effectLst/>
                <a:latin typeface="+mn-lt"/>
                <a:ea typeface="+mn-ea"/>
                <a:cs typeface="+mn-cs"/>
              </a:rPr>
              <a:t>会合并小段到一个较大的段，提交新的合并段到磁盘，并删除那些旧的小段。这个过程叫段合并 </a:t>
            </a:r>
          </a:p>
          <a:p>
            <a:endParaRPr lang="zh-CN" altLang="en-US"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zh-CN" altLang="en-US" b="1" smtClean="0"/>
          </a:p>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3</a:t>
            </a:fld>
            <a:endParaRPr lang="zh-CN" altLang="en-US"/>
          </a:p>
        </p:txBody>
      </p:sp>
    </p:spTree>
    <p:extLst>
      <p:ext uri="{BB962C8B-B14F-4D97-AF65-F5344CB8AC3E}">
        <p14:creationId xmlns:p14="http://schemas.microsoft.com/office/powerpoint/2010/main" val="255153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4</a:t>
            </a:fld>
            <a:endParaRPr lang="zh-CN" altLang="en-US"/>
          </a:p>
        </p:txBody>
      </p:sp>
    </p:spTree>
    <p:extLst>
      <p:ext uri="{BB962C8B-B14F-4D97-AF65-F5344CB8AC3E}">
        <p14:creationId xmlns:p14="http://schemas.microsoft.com/office/powerpoint/2010/main" val="23353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smtClean="0">
                <a:effectLst/>
              </a:rPr>
              <a:t>什么时候</a:t>
            </a:r>
            <a:r>
              <a:rPr lang="en-US" altLang="zh-CN" b="1" smtClean="0">
                <a:effectLst/>
              </a:rPr>
              <a:t>master</a:t>
            </a:r>
            <a:r>
              <a:rPr lang="zh-CN" altLang="en-US" b="1" smtClean="0">
                <a:effectLst/>
              </a:rPr>
              <a:t>向</a:t>
            </a:r>
            <a:r>
              <a:rPr lang="en-US" altLang="zh-CN" b="1" smtClean="0">
                <a:effectLst/>
              </a:rPr>
              <a:t>data</a:t>
            </a:r>
            <a:r>
              <a:rPr lang="zh-CN" altLang="en-US" b="1" smtClean="0">
                <a:effectLst/>
              </a:rPr>
              <a:t>同步元数据</a:t>
            </a:r>
            <a:endParaRPr lang="zh-CN" altLang="en-US" smtClean="0">
              <a:effectLst/>
            </a:endParaRPr>
          </a:p>
          <a:p>
            <a:r>
              <a:rPr lang="en-US" altLang="zh-CN" sz="1200" kern="1200" smtClean="0">
                <a:solidFill>
                  <a:schemeClr val="tx1"/>
                </a:solidFill>
                <a:effectLst/>
                <a:latin typeface="+mn-lt"/>
                <a:ea typeface="+mn-ea"/>
                <a:cs typeface="+mn-cs"/>
              </a:rPr>
              <a:t>1.</a:t>
            </a:r>
            <a:r>
              <a:rPr lang="zh-CN" altLang="en-US" sz="1200" kern="1200" smtClean="0">
                <a:solidFill>
                  <a:schemeClr val="tx1"/>
                </a:solidFill>
                <a:effectLst/>
                <a:latin typeface="+mn-lt"/>
                <a:ea typeface="+mn-ea"/>
                <a:cs typeface="+mn-cs"/>
              </a:rPr>
              <a:t>节点信息变化 </a:t>
            </a:r>
            <a:r>
              <a:rPr lang="en-US" altLang="zh-CN" sz="1200" kern="1200" smtClean="0">
                <a:solidFill>
                  <a:schemeClr val="tx1"/>
                </a:solidFill>
                <a:effectLst/>
                <a:latin typeface="+mn-lt"/>
                <a:ea typeface="+mn-ea"/>
                <a:cs typeface="+mn-cs"/>
              </a:rPr>
              <a:t>2.</a:t>
            </a:r>
            <a:r>
              <a:rPr lang="zh-CN" altLang="en-US" sz="1200" kern="1200" smtClean="0">
                <a:solidFill>
                  <a:schemeClr val="tx1"/>
                </a:solidFill>
                <a:effectLst/>
                <a:latin typeface="+mn-lt"/>
                <a:ea typeface="+mn-ea"/>
                <a:cs typeface="+mn-cs"/>
              </a:rPr>
              <a:t>分片信息变化 </a:t>
            </a:r>
            <a:r>
              <a:rPr lang="en-US" altLang="zh-CN" sz="1200" kern="1200" smtClean="0">
                <a:solidFill>
                  <a:schemeClr val="tx1"/>
                </a:solidFill>
                <a:effectLst/>
                <a:latin typeface="+mn-lt"/>
                <a:ea typeface="+mn-ea"/>
                <a:cs typeface="+mn-cs"/>
              </a:rPr>
              <a:t>3.mapping</a:t>
            </a:r>
            <a:r>
              <a:rPr lang="zh-CN" altLang="en-US" sz="1200" kern="1200" smtClean="0">
                <a:solidFill>
                  <a:schemeClr val="tx1"/>
                </a:solidFill>
                <a:effectLst/>
                <a:latin typeface="+mn-lt"/>
                <a:ea typeface="+mn-ea"/>
                <a:cs typeface="+mn-cs"/>
              </a:rPr>
              <a:t>变化</a:t>
            </a:r>
            <a:endParaRPr lang="en-US" altLang="zh-CN" sz="1200" kern="1200" smtClean="0">
              <a:solidFill>
                <a:schemeClr val="tx1"/>
              </a:solidFill>
              <a:effectLst/>
              <a:latin typeface="+mn-lt"/>
              <a:ea typeface="+mn-ea"/>
              <a:cs typeface="+mn-cs"/>
            </a:endParaRPr>
          </a:p>
          <a:p>
            <a:endParaRPr lang="en-US" altLang="zh-CN" sz="1200" kern="1200" smtClean="0">
              <a:solidFill>
                <a:schemeClr val="tx1"/>
              </a:solidFill>
              <a:effectLst/>
              <a:latin typeface="+mn-lt"/>
              <a:ea typeface="+mn-ea"/>
              <a:cs typeface="+mn-cs"/>
            </a:endParaRPr>
          </a:p>
          <a:p>
            <a:r>
              <a:rPr lang="zh-CN" altLang="en-US" b="1" smtClean="0">
                <a:effectLst/>
              </a:rPr>
              <a:t>搜索和搜索时</a:t>
            </a:r>
            <a:r>
              <a:rPr lang="en-US" altLang="zh-CN" b="1" smtClean="0">
                <a:effectLst/>
              </a:rPr>
              <a:t>master </a:t>
            </a:r>
            <a:r>
              <a:rPr lang="zh-CN" altLang="en-US" b="1" smtClean="0">
                <a:effectLst/>
              </a:rPr>
              <a:t>节点的作用</a:t>
            </a:r>
            <a:endParaRPr lang="zh-CN" altLang="en-US" smtClean="0">
              <a:effectLst/>
            </a:endParaRPr>
          </a:p>
          <a:p>
            <a:r>
              <a:rPr lang="zh-CN" altLang="en-US" smtClean="0">
                <a:effectLst/>
              </a:rPr>
              <a:t>索引数据时，</a:t>
            </a:r>
            <a:r>
              <a:rPr lang="en-US" altLang="zh-CN" smtClean="0">
                <a:effectLst/>
              </a:rPr>
              <a:t>master</a:t>
            </a:r>
            <a:r>
              <a:rPr lang="zh-CN" altLang="en-US" smtClean="0">
                <a:effectLst/>
              </a:rPr>
              <a:t>可能是写协调节点（见下面写过程）。除此之外会控制分片之间的一致性（见下面写一致性）</a:t>
            </a:r>
          </a:p>
          <a:p>
            <a:r>
              <a:rPr lang="zh-CN" altLang="en-US" smtClean="0">
                <a:effectLst/>
              </a:rPr>
              <a:t>搜索数据时，</a:t>
            </a:r>
            <a:r>
              <a:rPr lang="en-US" altLang="zh-CN" smtClean="0">
                <a:effectLst/>
              </a:rPr>
              <a:t>master</a:t>
            </a:r>
            <a:r>
              <a:rPr lang="zh-CN" altLang="en-US" smtClean="0">
                <a:effectLst/>
              </a:rPr>
              <a:t>可能成为协调节点（见下面搜索过程），没有其他特别用途</a:t>
            </a:r>
            <a:endParaRPr lang="en-US" altLang="zh-CN" smtClean="0">
              <a:effectLst/>
            </a:endParaRPr>
          </a:p>
          <a:p>
            <a:endParaRPr lang="en-US" altLang="zh-CN" smtClean="0">
              <a:effectLst/>
            </a:endParaRPr>
          </a:p>
          <a:p>
            <a:endParaRPr lang="zh-CN" altLang="en-US" smtClean="0">
              <a:effectLst/>
            </a:endParaRPr>
          </a:p>
          <a:p>
            <a:endParaRPr lang="en-US" altLang="zh-CN" sz="1200" kern="1200" smtClean="0">
              <a:solidFill>
                <a:schemeClr val="tx1"/>
              </a:solidFill>
              <a:effectLst/>
              <a:latin typeface="+mn-lt"/>
              <a:ea typeface="+mn-ea"/>
              <a:cs typeface="+mn-cs"/>
            </a:endParaRPr>
          </a:p>
          <a:p>
            <a:endParaRPr lang="zh-CN" altLang="en-US" smtClean="0">
              <a:effectLst/>
            </a:endParaRPr>
          </a:p>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5</a:t>
            </a:fld>
            <a:endParaRPr lang="zh-CN" altLang="en-US"/>
          </a:p>
        </p:txBody>
      </p:sp>
    </p:spTree>
    <p:extLst>
      <p:ext uri="{BB962C8B-B14F-4D97-AF65-F5344CB8AC3E}">
        <p14:creationId xmlns:p14="http://schemas.microsoft.com/office/powerpoint/2010/main" val="354559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脑裂问题</a:t>
            </a:r>
            <a:endParaRPr lang="en-US" altLang="zh-CN" b="1"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由于通讯中断，导致一个</a:t>
            </a:r>
            <a:r>
              <a:rPr lang="zh-CN" altLang="en-US" smtClean="0"/>
              <a:t>集群分成了多个部分，每个部分都有一个</a:t>
            </a:r>
            <a:r>
              <a:rPr lang="en-US" altLang="zh-CN" smtClean="0"/>
              <a:t>master</a:t>
            </a:r>
            <a:r>
              <a:rPr lang="zh-CN" altLang="en-US" smtClean="0"/>
              <a:t>，而且客户端可能还会感知不到错误</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解决方法：</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smtClean="0">
                <a:solidFill>
                  <a:schemeClr val="tx1"/>
                </a:solidFill>
                <a:effectLst/>
                <a:latin typeface="+mn-lt"/>
                <a:ea typeface="+mn-ea"/>
                <a:cs typeface="+mn-cs"/>
              </a:rPr>
              <a:t>配置</a:t>
            </a:r>
            <a:r>
              <a:rPr lang="en-GB" altLang="zh-CN" sz="1200" b="1" i="0" kern="1200" smtClean="0">
                <a:solidFill>
                  <a:schemeClr val="tx1"/>
                </a:solidFill>
                <a:effectLst/>
                <a:latin typeface="+mn-lt"/>
                <a:ea typeface="+mn-ea"/>
                <a:cs typeface="+mn-cs"/>
              </a:rPr>
              <a:t>discovery.zen.minimum_master_nodes</a:t>
            </a:r>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这个参数决定了在选主过程中需要有多少个主合格节点，我们把它配置为总主合格节点数</a:t>
            </a:r>
            <a:r>
              <a:rPr lang="en-US" altLang="zh-CN" sz="1200" b="0" i="0" kern="1200" smtClean="0">
                <a:solidFill>
                  <a:schemeClr val="tx1"/>
                </a:solidFill>
                <a:effectLst/>
                <a:latin typeface="+mn-lt"/>
                <a:ea typeface="+mn-ea"/>
                <a:cs typeface="+mn-cs"/>
              </a:rPr>
              <a:t>/2+1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smtClean="0">
                <a:solidFill>
                  <a:schemeClr val="tx1"/>
                </a:solidFill>
                <a:effectLst/>
                <a:latin typeface="+mn-lt"/>
                <a:ea typeface="+mn-ea"/>
                <a:cs typeface="+mn-cs"/>
              </a:rPr>
              <a:t>yoho 3</a:t>
            </a:r>
            <a:r>
              <a:rPr lang="zh-CN" altLang="en-US" sz="1200" b="0" i="0" kern="1200" smtClean="0">
                <a:solidFill>
                  <a:schemeClr val="tx1"/>
                </a:solidFill>
                <a:effectLst/>
                <a:latin typeface="+mn-lt"/>
                <a:ea typeface="+mn-ea"/>
                <a:cs typeface="+mn-cs"/>
              </a:rPr>
              <a:t>个主合格，有一台主合格挂掉重启或者网络隔离，他是不会成为</a:t>
            </a:r>
            <a:r>
              <a:rPr lang="en-US" altLang="zh-CN" sz="1200" b="0" i="0" kern="1200" smtClean="0">
                <a:solidFill>
                  <a:schemeClr val="tx1"/>
                </a:solidFill>
                <a:effectLst/>
                <a:latin typeface="+mn-lt"/>
                <a:ea typeface="+mn-ea"/>
                <a:cs typeface="+mn-cs"/>
              </a:rPr>
              <a:t>master</a:t>
            </a:r>
            <a:r>
              <a:rPr lang="zh-CN" altLang="en-US" sz="1200" b="0" i="0" kern="1200" smtClean="0">
                <a:solidFill>
                  <a:schemeClr val="tx1"/>
                </a:solidFill>
                <a:effectLst/>
                <a:latin typeface="+mn-lt"/>
                <a:ea typeface="+mn-ea"/>
                <a:cs typeface="+mn-cs"/>
              </a:rPr>
              <a:t>的</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mtClean="0"/>
          </a:p>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6</a:t>
            </a:fld>
            <a:endParaRPr lang="zh-CN" altLang="en-US"/>
          </a:p>
        </p:txBody>
      </p:sp>
    </p:spTree>
    <p:extLst>
      <p:ext uri="{BB962C8B-B14F-4D97-AF65-F5344CB8AC3E}">
        <p14:creationId xmlns:p14="http://schemas.microsoft.com/office/powerpoint/2010/main" val="403979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smtClean="0">
                <a:effectLst/>
              </a:rPr>
              <a:t>过程：</a:t>
            </a:r>
            <a:endParaRPr lang="zh-CN" altLang="en-US" smtClean="0">
              <a:effectLst/>
            </a:endParaRPr>
          </a:p>
          <a:p>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1.</a:t>
            </a:r>
            <a:r>
              <a:rPr lang="zh-CN" altLang="en-US" sz="1200" kern="1200" smtClean="0">
                <a:solidFill>
                  <a:schemeClr val="tx1"/>
                </a:solidFill>
                <a:effectLst/>
                <a:latin typeface="+mn-lt"/>
                <a:ea typeface="+mn-ea"/>
                <a:cs typeface="+mn-cs"/>
              </a:rPr>
              <a:t>写操作通过</a:t>
            </a:r>
            <a:r>
              <a:rPr lang="en-US" altLang="zh-CN" sz="1200" kern="1200" smtClean="0">
                <a:solidFill>
                  <a:schemeClr val="tx1"/>
                </a:solidFill>
                <a:effectLst/>
                <a:latin typeface="+mn-lt"/>
                <a:ea typeface="+mn-ea"/>
                <a:cs typeface="+mn-cs"/>
              </a:rPr>
              <a:t>Java client </a:t>
            </a:r>
            <a:r>
              <a:rPr lang="zh-CN" altLang="en-US" sz="1200" kern="1200" smtClean="0">
                <a:solidFill>
                  <a:schemeClr val="tx1"/>
                </a:solidFill>
                <a:effectLst/>
                <a:latin typeface="+mn-lt"/>
                <a:ea typeface="+mn-ea"/>
                <a:cs typeface="+mn-cs"/>
              </a:rPr>
              <a:t>以 </a:t>
            </a:r>
            <a:r>
              <a:rPr lang="zh-CN" altLang="en-US" sz="1200" b="1" kern="1200" smtClean="0">
                <a:solidFill>
                  <a:schemeClr val="tx1"/>
                </a:solidFill>
                <a:effectLst/>
                <a:latin typeface="+mn-lt"/>
                <a:ea typeface="+mn-ea"/>
                <a:cs typeface="+mn-cs"/>
              </a:rPr>
              <a:t>循环</a:t>
            </a:r>
            <a:r>
              <a:rPr lang="en-US" altLang="zh-CN" sz="1200" b="1" kern="1200" smtClean="0">
                <a:solidFill>
                  <a:schemeClr val="tx1"/>
                </a:solidFill>
                <a:effectLst/>
                <a:latin typeface="+mn-lt"/>
                <a:ea typeface="+mn-ea"/>
                <a:cs typeface="+mn-cs"/>
              </a:rPr>
              <a:t>(Round-robin)</a:t>
            </a:r>
            <a:r>
              <a:rPr lang="zh-CN" altLang="en-US" sz="1200" b="1" kern="1200" smtClean="0">
                <a:solidFill>
                  <a:schemeClr val="tx1"/>
                </a:solidFill>
                <a:effectLst/>
                <a:latin typeface="+mn-lt"/>
                <a:ea typeface="+mn-ea"/>
                <a:cs typeface="+mn-cs"/>
              </a:rPr>
              <a:t>的方</a:t>
            </a:r>
            <a:r>
              <a:rPr lang="zh-CN" altLang="en-US" sz="1200" kern="1200" smtClean="0">
                <a:solidFill>
                  <a:schemeClr val="tx1"/>
                </a:solidFill>
                <a:effectLst/>
                <a:latin typeface="+mn-lt"/>
                <a:ea typeface="+mn-ea"/>
                <a:cs typeface="+mn-cs"/>
              </a:rPr>
              <a:t>式发送到一个节点，该节点成为协调节点</a:t>
            </a:r>
            <a:endParaRPr lang="zh-CN" altLang="en-US" smtClean="0">
              <a:effectLst/>
            </a:endParaRPr>
          </a:p>
          <a:p>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2.</a:t>
            </a:r>
            <a:r>
              <a:rPr lang="zh-CN" altLang="en-US" sz="1200" kern="1200" smtClean="0">
                <a:solidFill>
                  <a:schemeClr val="tx1"/>
                </a:solidFill>
                <a:effectLst/>
                <a:latin typeface="+mn-lt"/>
                <a:ea typeface="+mn-ea"/>
                <a:cs typeface="+mn-cs"/>
              </a:rPr>
              <a:t>每个节点上都保存了元数据（</a:t>
            </a:r>
            <a:r>
              <a:rPr lang="en-US" altLang="zh-CN" sz="1200" kern="1200" smtClean="0">
                <a:solidFill>
                  <a:schemeClr val="tx1"/>
                </a:solidFill>
                <a:effectLst/>
                <a:latin typeface="+mn-lt"/>
                <a:ea typeface="+mn-ea"/>
                <a:cs typeface="+mn-cs"/>
              </a:rPr>
              <a:t>clusterstate</a:t>
            </a:r>
            <a:r>
              <a:rPr lang="zh-CN" altLang="en-US" sz="1200" kern="1200" smtClean="0">
                <a:solidFill>
                  <a:schemeClr val="tx1"/>
                </a:solidFill>
                <a:effectLst/>
                <a:latin typeface="+mn-lt"/>
                <a:ea typeface="+mn-ea"/>
                <a:cs typeface="+mn-cs"/>
              </a:rPr>
              <a:t>），协调节点计算该文档应该保存的</a:t>
            </a:r>
            <a:r>
              <a:rPr lang="en-US" altLang="zh-CN" sz="1200" kern="1200" smtClean="0">
                <a:solidFill>
                  <a:schemeClr val="tx1"/>
                </a:solidFill>
                <a:effectLst/>
                <a:latin typeface="+mn-lt"/>
                <a:ea typeface="+mn-ea"/>
                <a:cs typeface="+mn-cs"/>
              </a:rPr>
              <a:t>shard</a:t>
            </a:r>
            <a:r>
              <a:rPr lang="zh-CN" altLang="en-US" sz="1200" kern="1200" smtClean="0">
                <a:solidFill>
                  <a:schemeClr val="tx1"/>
                </a:solidFill>
                <a:effectLst/>
                <a:latin typeface="+mn-lt"/>
                <a:ea typeface="+mn-ea"/>
                <a:cs typeface="+mn-cs"/>
              </a:rPr>
              <a:t>，</a:t>
            </a:r>
            <a:r>
              <a:rPr lang="en-US" altLang="zh-CN" sz="1200" b="1" kern="1200" smtClean="0">
                <a:solidFill>
                  <a:schemeClr val="tx1"/>
                </a:solidFill>
                <a:effectLst/>
                <a:latin typeface="+mn-lt"/>
                <a:ea typeface="+mn-ea"/>
                <a:cs typeface="+mn-cs"/>
              </a:rPr>
              <a:t>shard = hash(document_id) % (num_of_primary_shards)</a:t>
            </a:r>
            <a:endParaRPr lang="zh-CN" altLang="en-US" smtClean="0">
              <a:effectLst/>
            </a:endParaRPr>
          </a:p>
          <a:p>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3.</a:t>
            </a:r>
            <a:r>
              <a:rPr lang="zh-CN" altLang="en-US" sz="1200" kern="1200" smtClean="0">
                <a:solidFill>
                  <a:schemeClr val="tx1"/>
                </a:solidFill>
                <a:effectLst/>
                <a:latin typeface="+mn-lt"/>
                <a:ea typeface="+mn-ea"/>
                <a:cs typeface="+mn-cs"/>
              </a:rPr>
              <a:t>当分片所在的节点接收到来自协调节点的请求后，会将该请求写入</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，并将文档加入内存缓冲。如果请求在主分片上成功处理，该请求会并行发送到该分片的副本上。</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当</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被同步到全部的主分片及其副本上后，客户端才会收到确认通知</a:t>
            </a:r>
            <a:endParaRPr lang="zh-CN" altLang="en-US" smtClean="0">
              <a:effectLst/>
            </a:endParaRPr>
          </a:p>
          <a:p>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4.</a:t>
            </a:r>
            <a:r>
              <a:rPr lang="zh-CN" altLang="en-US" sz="1200" kern="1200" smtClean="0">
                <a:solidFill>
                  <a:schemeClr val="tx1"/>
                </a:solidFill>
                <a:effectLst/>
                <a:latin typeface="+mn-lt"/>
                <a:ea typeface="+mn-ea"/>
                <a:cs typeface="+mn-cs"/>
              </a:rPr>
              <a:t>内存缓冲会被周期性刷新</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默认是</a:t>
            </a:r>
            <a:r>
              <a:rPr lang="en-US" altLang="zh-CN" sz="1200" kern="1200" smtClean="0">
                <a:solidFill>
                  <a:schemeClr val="tx1"/>
                </a:solidFill>
                <a:effectLst/>
                <a:latin typeface="+mn-lt"/>
                <a:ea typeface="+mn-ea"/>
                <a:cs typeface="+mn-cs"/>
              </a:rPr>
              <a:t>1</a:t>
            </a:r>
            <a:r>
              <a:rPr lang="zh-CN" altLang="en-US" sz="1200" kern="1200" smtClean="0">
                <a:solidFill>
                  <a:schemeClr val="tx1"/>
                </a:solidFill>
                <a:effectLst/>
                <a:latin typeface="+mn-lt"/>
                <a:ea typeface="+mn-ea"/>
                <a:cs typeface="+mn-cs"/>
              </a:rPr>
              <a:t>秒</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，内容将被写到文件系统缓存的一个新段上。虽然这个段并没有写入磁盘，但它是开放的，内容可以被搜索到。</a:t>
            </a:r>
            <a:endParaRPr lang="zh-CN" altLang="en-US" smtClean="0">
              <a:effectLst/>
            </a:endParaRPr>
          </a:p>
          <a:p>
            <a:endParaRPr lang="en-US" altLang="zh-CN" sz="1200" kern="1200" smtClean="0">
              <a:solidFill>
                <a:schemeClr val="tx1"/>
              </a:solidFill>
              <a:effectLst/>
              <a:latin typeface="+mn-lt"/>
              <a:ea typeface="+mn-ea"/>
              <a:cs typeface="+mn-cs"/>
            </a:endParaRPr>
          </a:p>
          <a:p>
            <a:r>
              <a:rPr lang="en-US" altLang="zh-CN" sz="1200" kern="1200" smtClean="0">
                <a:solidFill>
                  <a:schemeClr val="tx1"/>
                </a:solidFill>
                <a:effectLst/>
                <a:latin typeface="+mn-lt"/>
                <a:ea typeface="+mn-ea"/>
                <a:cs typeface="+mn-cs"/>
              </a:rPr>
              <a:t>5.</a:t>
            </a:r>
            <a:r>
              <a:rPr lang="zh-CN" altLang="en-US" sz="1200" kern="1200" smtClean="0">
                <a:solidFill>
                  <a:schemeClr val="tx1"/>
                </a:solidFill>
                <a:effectLst/>
                <a:latin typeface="+mn-lt"/>
                <a:ea typeface="+mn-ea"/>
                <a:cs typeface="+mn-cs"/>
              </a:rPr>
              <a:t>当</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很大的时候（可配置 ），</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会被清空，文件系统缓存会被同步。这个过程在</a:t>
            </a:r>
            <a:r>
              <a:rPr lang="en-US" altLang="zh-CN" sz="1200" kern="1200" smtClean="0">
                <a:solidFill>
                  <a:schemeClr val="tx1"/>
                </a:solidFill>
                <a:effectLst/>
                <a:latin typeface="+mn-lt"/>
                <a:ea typeface="+mn-ea"/>
                <a:cs typeface="+mn-cs"/>
              </a:rPr>
              <a:t>Elasticsearch</a:t>
            </a:r>
            <a:r>
              <a:rPr lang="zh-CN" altLang="en-US" sz="1200" kern="1200" smtClean="0">
                <a:solidFill>
                  <a:schemeClr val="tx1"/>
                </a:solidFill>
                <a:effectLst/>
                <a:latin typeface="+mn-lt"/>
                <a:ea typeface="+mn-ea"/>
                <a:cs typeface="+mn-cs"/>
              </a:rPr>
              <a:t>中称为冲洗</a:t>
            </a:r>
            <a:r>
              <a:rPr lang="en-US" altLang="zh-CN" sz="1200" kern="1200" smtClean="0">
                <a:solidFill>
                  <a:schemeClr val="tx1"/>
                </a:solidFill>
                <a:effectLst/>
                <a:latin typeface="+mn-lt"/>
                <a:ea typeface="+mn-ea"/>
                <a:cs typeface="+mn-cs"/>
              </a:rPr>
              <a:t>(flush)</a:t>
            </a:r>
            <a:r>
              <a:rPr lang="zh-CN" altLang="en-US" sz="1200" kern="1200" smtClean="0">
                <a:solidFill>
                  <a:schemeClr val="tx1"/>
                </a:solidFill>
                <a:effectLst/>
                <a:latin typeface="+mn-lt"/>
                <a:ea typeface="+mn-ea"/>
                <a:cs typeface="+mn-cs"/>
              </a:rPr>
              <a:t>。在冲洗过程中，内存中的缓冲将被清除，内容被写入一个新段。</a:t>
            </a:r>
            <a:endParaRPr lang="en-US" altLang="zh-CN" sz="1200" kern="1200" smtClean="0">
              <a:solidFill>
                <a:schemeClr val="tx1"/>
              </a:solidFill>
              <a:effectLst/>
              <a:latin typeface="+mn-lt"/>
              <a:ea typeface="+mn-ea"/>
              <a:cs typeface="+mn-cs"/>
            </a:endParaRPr>
          </a:p>
          <a:p>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将创建一个新的提交点，并将内容刷新到磁盘。旧的</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将被删除并开始一个新的</a:t>
            </a:r>
            <a:r>
              <a:rPr lang="en-US" altLang="zh-CN" sz="1200" kern="1200" smtClean="0">
                <a:solidFill>
                  <a:schemeClr val="tx1"/>
                </a:solidFill>
                <a:effectLst/>
                <a:latin typeface="+mn-lt"/>
                <a:ea typeface="+mn-ea"/>
                <a:cs typeface="+mn-cs"/>
              </a:rPr>
              <a:t>translog</a:t>
            </a:r>
            <a:r>
              <a:rPr lang="zh-CN" altLang="en-US" sz="1200" kern="1200" smtClean="0">
                <a:solidFill>
                  <a:schemeClr val="tx1"/>
                </a:solidFill>
                <a:effectLst/>
                <a:latin typeface="+mn-lt"/>
                <a:ea typeface="+mn-ea"/>
                <a:cs typeface="+mn-cs"/>
              </a:rPr>
              <a:t>。</a:t>
            </a:r>
            <a:endParaRPr lang="zh-CN" altLang="en-US" smtClean="0">
              <a:effectLst/>
            </a:endParaRPr>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9</a:t>
            </a:fld>
            <a:endParaRPr lang="zh-CN" altLang="en-US"/>
          </a:p>
        </p:txBody>
      </p:sp>
    </p:spTree>
    <p:extLst>
      <p:ext uri="{BB962C8B-B14F-4D97-AF65-F5344CB8AC3E}">
        <p14:creationId xmlns:p14="http://schemas.microsoft.com/office/powerpoint/2010/main" val="251775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smtClean="0">
                <a:solidFill>
                  <a:schemeClr val="tx1"/>
                </a:solidFill>
                <a:effectLst/>
                <a:latin typeface="+mn-lt"/>
                <a:ea typeface="+mn-ea"/>
                <a:cs typeface="+mn-cs"/>
              </a:rPr>
              <a:t>去掉删除的文档</a:t>
            </a:r>
            <a:endParaRPr lang="en-US" altLang="zh-CN" sz="1200" b="1"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段文件是无法改动的，因此段数据信息不会删除。如果恰好删除了索引中的很多文档，在索引合并之前，这些文档只是标记删除，并非物理删除。因此，当段合并时，标记删除的文档不会写入到新的段中，通过这种方式实现真正的删除，并缩减了段数据的大小</a:t>
            </a:r>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11</a:t>
            </a:fld>
            <a:endParaRPr lang="zh-CN" altLang="en-US"/>
          </a:p>
        </p:txBody>
      </p:sp>
    </p:spTree>
    <p:extLst>
      <p:ext uri="{BB962C8B-B14F-4D97-AF65-F5344CB8AC3E}">
        <p14:creationId xmlns:p14="http://schemas.microsoft.com/office/powerpoint/2010/main" val="53019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在初始</a:t>
            </a:r>
            <a:r>
              <a:rPr lang="zh-CN" altLang="en-US" sz="1200" b="0" i="1" kern="1200" smtClean="0">
                <a:solidFill>
                  <a:schemeClr val="tx1"/>
                </a:solidFill>
                <a:effectLst/>
                <a:latin typeface="+mn-lt"/>
                <a:ea typeface="+mn-ea"/>
                <a:cs typeface="+mn-cs"/>
              </a:rPr>
              <a:t>查询阶段</a:t>
            </a:r>
            <a:r>
              <a:rPr lang="zh-CN" altLang="en-US" sz="1200" b="0" i="0" kern="1200" smtClean="0">
                <a:solidFill>
                  <a:schemeClr val="tx1"/>
                </a:solidFill>
                <a:effectLst/>
                <a:latin typeface="+mn-lt"/>
                <a:ea typeface="+mn-ea"/>
                <a:cs typeface="+mn-cs"/>
              </a:rPr>
              <a:t>时，协调节点查询会广播到索引中每一个分片拷贝（主分片或者副本分片）。</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查询是 </a:t>
            </a:r>
            <a:r>
              <a:rPr lang="en-US" altLang="zh-CN" sz="1200" b="0" i="0" kern="1200" smtClean="0">
                <a:solidFill>
                  <a:schemeClr val="tx1"/>
                </a:solidFill>
                <a:effectLst/>
                <a:latin typeface="+mn-lt"/>
                <a:ea typeface="+mn-ea"/>
                <a:cs typeface="+mn-cs"/>
              </a:rPr>
              <a:t>form 1</a:t>
            </a:r>
            <a:r>
              <a:rPr lang="en-US" altLang="zh-CN" sz="1200" b="0" i="0" kern="1200" baseline="0" smtClean="0">
                <a:solidFill>
                  <a:schemeClr val="tx1"/>
                </a:solidFill>
                <a:effectLst/>
                <a:latin typeface="+mn-lt"/>
                <a:ea typeface="+mn-ea"/>
                <a:cs typeface="+mn-cs"/>
              </a:rPr>
              <a:t> size 10</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 每个分片在本地执行搜索并构建一个匹配文档的大小为 </a:t>
            </a:r>
            <a:r>
              <a:rPr lang="en-US" altLang="zh-CN" sz="1200" b="0" i="0" kern="1200" smtClean="0">
                <a:solidFill>
                  <a:schemeClr val="tx1"/>
                </a:solidFill>
                <a:effectLst/>
                <a:latin typeface="+mn-lt"/>
                <a:ea typeface="+mn-ea"/>
                <a:cs typeface="+mn-cs"/>
              </a:rPr>
              <a:t>from + size </a:t>
            </a:r>
            <a:r>
              <a:rPr lang="zh-CN" altLang="en-US" sz="1200" b="0" i="0" kern="1200" smtClean="0">
                <a:solidFill>
                  <a:schemeClr val="tx1"/>
                </a:solidFill>
                <a:effectLst/>
                <a:latin typeface="+mn-lt"/>
                <a:ea typeface="+mn-ea"/>
                <a:cs typeface="+mn-cs"/>
              </a:rPr>
              <a:t>的优先队列。</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每个分片返回各自优先队列中 </a:t>
            </a:r>
            <a:r>
              <a:rPr lang="zh-CN" altLang="en-US" sz="1200" b="1" i="0" kern="1200" smtClean="0">
                <a:solidFill>
                  <a:schemeClr val="tx1"/>
                </a:solidFill>
                <a:effectLst/>
                <a:latin typeface="+mn-lt"/>
                <a:ea typeface="+mn-ea"/>
                <a:cs typeface="+mn-cs"/>
              </a:rPr>
              <a:t>所有文档的 </a:t>
            </a:r>
            <a:r>
              <a:rPr lang="en-US" altLang="zh-CN" sz="1200" b="1" i="0" kern="1200" smtClean="0">
                <a:solidFill>
                  <a:schemeClr val="tx1"/>
                </a:solidFill>
                <a:effectLst/>
                <a:latin typeface="+mn-lt"/>
                <a:ea typeface="+mn-ea"/>
                <a:cs typeface="+mn-cs"/>
              </a:rPr>
              <a:t>ID </a:t>
            </a:r>
            <a:r>
              <a:rPr lang="zh-CN" altLang="en-US" sz="1200" b="1" i="0" kern="1200" smtClean="0">
                <a:solidFill>
                  <a:schemeClr val="tx1"/>
                </a:solidFill>
                <a:effectLst/>
                <a:latin typeface="+mn-lt"/>
                <a:ea typeface="+mn-ea"/>
                <a:cs typeface="+mn-cs"/>
              </a:rPr>
              <a:t>和排序值</a:t>
            </a:r>
            <a:r>
              <a:rPr lang="zh-CN" altLang="en-US" sz="1200" b="0" i="0" kern="1200" smtClean="0">
                <a:solidFill>
                  <a:schemeClr val="tx1"/>
                </a:solidFill>
                <a:effectLst/>
                <a:latin typeface="+mn-lt"/>
                <a:ea typeface="+mn-ea"/>
                <a:cs typeface="+mn-cs"/>
              </a:rPr>
              <a:t> 给协调节点，它合并这些值到自己的优先队列中来产生一个全局排序后的结果列表。</a:t>
            </a: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接下来就是 </a:t>
            </a:r>
            <a:r>
              <a:rPr lang="zh-CN" altLang="en-US" sz="1200" b="0" i="1" kern="1200" smtClean="0">
                <a:solidFill>
                  <a:schemeClr val="tx1"/>
                </a:solidFill>
                <a:effectLst/>
                <a:latin typeface="+mn-lt"/>
                <a:ea typeface="+mn-ea"/>
                <a:cs typeface="+mn-cs"/>
              </a:rPr>
              <a:t>取回阶段</a:t>
            </a:r>
            <a:r>
              <a:rPr lang="zh-CN" altLang="en-US" sz="1200" b="0" i="0" kern="1200" smtClean="0">
                <a:solidFill>
                  <a:schemeClr val="tx1"/>
                </a:solidFill>
                <a:effectLst/>
                <a:latin typeface="+mn-lt"/>
                <a:ea typeface="+mn-ea"/>
                <a:cs typeface="+mn-cs"/>
              </a:rPr>
              <a:t>，协调节点辨别出哪些文档需要被取回并向相关的分片提交多个 </a:t>
            </a:r>
            <a:r>
              <a:rPr lang="en-US" altLang="zh-CN" sz="1200" b="0" i="0" kern="1200" smtClean="0">
                <a:solidFill>
                  <a:schemeClr val="tx1"/>
                </a:solidFill>
                <a:effectLst/>
                <a:latin typeface="+mn-lt"/>
                <a:ea typeface="+mn-ea"/>
                <a:cs typeface="+mn-cs"/>
              </a:rPr>
              <a:t>GET </a:t>
            </a:r>
            <a:r>
              <a:rPr lang="zh-CN" altLang="en-US" sz="1200" b="0" i="0" kern="1200" smtClean="0">
                <a:solidFill>
                  <a:schemeClr val="tx1"/>
                </a:solidFill>
                <a:effectLst/>
                <a:latin typeface="+mn-lt"/>
                <a:ea typeface="+mn-ea"/>
                <a:cs typeface="+mn-cs"/>
              </a:rPr>
              <a:t>请求。接着返回文档给协调节点。</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一旦所有的文档都被取回了，协调节点返回结果给客户端。</a:t>
            </a:r>
          </a:p>
          <a:p>
            <a:endParaRPr lang="en-US" altLang="zh-CN" sz="1200" b="0" i="1" kern="1200" smtClean="0">
              <a:solidFill>
                <a:schemeClr val="tx1"/>
              </a:solidFill>
              <a:effectLst/>
              <a:latin typeface="+mn-lt"/>
              <a:ea typeface="+mn-ea"/>
              <a:cs typeface="+mn-cs"/>
            </a:endParaRPr>
          </a:p>
          <a:p>
            <a:endParaRPr lang="zh-CN" altLang="en-US" smtClean="0"/>
          </a:p>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15</a:t>
            </a:fld>
            <a:endParaRPr lang="zh-CN" altLang="en-US"/>
          </a:p>
        </p:txBody>
      </p:sp>
    </p:spTree>
    <p:extLst>
      <p:ext uri="{BB962C8B-B14F-4D97-AF65-F5344CB8AC3E}">
        <p14:creationId xmlns:p14="http://schemas.microsoft.com/office/powerpoint/2010/main" val="318222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7B5FFB-4CF3-46E0-A463-0ADB05A1A39C}" type="slidenum">
              <a:rPr lang="zh-CN" altLang="en-US" smtClean="0"/>
              <a:t>17</a:t>
            </a:fld>
            <a:endParaRPr lang="zh-CN" altLang="en-US"/>
          </a:p>
        </p:txBody>
      </p:sp>
    </p:spTree>
    <p:extLst>
      <p:ext uri="{BB962C8B-B14F-4D97-AF65-F5344CB8AC3E}">
        <p14:creationId xmlns:p14="http://schemas.microsoft.com/office/powerpoint/2010/main" val="338340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package" Target="../embeddings/Microsoft_PowerPoint_____2.pptx"/><Relationship Id="rId13"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oleObject" Target="../embeddings/oleObject2.bin"/><Relationship Id="rId12"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emf"/><Relationship Id="rId11" Type="http://schemas.openxmlformats.org/officeDocument/2006/relationships/package" Target="../embeddings/Microsoft_PowerPoint_____3.pptx"/><Relationship Id="rId5" Type="http://schemas.openxmlformats.org/officeDocument/2006/relationships/package" Target="../embeddings/Microsoft_PowerPoint_____1.pptx"/><Relationship Id="rId15" Type="http://schemas.openxmlformats.org/officeDocument/2006/relationships/image" Target="../media/image28.e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26.emf"/><Relationship Id="rId14" Type="http://schemas.openxmlformats.org/officeDocument/2006/relationships/package" Target="../embeddings/Microsoft_PowerPoint_____4.pptx"/></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2404534"/>
            <a:ext cx="7766936" cy="1229315"/>
          </a:xfrm>
        </p:spPr>
        <p:txBody>
          <a:bodyPr/>
          <a:lstStyle/>
          <a:p>
            <a:r>
              <a:rPr lang="en-US" altLang="zh-CN" smtClean="0"/>
              <a:t>ES</a:t>
            </a:r>
            <a:r>
              <a:rPr lang="zh-CN" altLang="en-US" smtClean="0"/>
              <a:t>简介</a:t>
            </a:r>
            <a:endParaRPr lang="zh-CN" altLang="en-US"/>
          </a:p>
        </p:txBody>
      </p:sp>
      <p:sp>
        <p:nvSpPr>
          <p:cNvPr id="4" name="文本框 3"/>
          <p:cNvSpPr txBox="1"/>
          <p:nvPr/>
        </p:nvSpPr>
        <p:spPr>
          <a:xfrm>
            <a:off x="7013542" y="4350126"/>
            <a:ext cx="3764415" cy="646331"/>
          </a:xfrm>
          <a:prstGeom prst="rect">
            <a:avLst/>
          </a:prstGeom>
          <a:noFill/>
        </p:spPr>
        <p:txBody>
          <a:bodyPr wrap="square" rtlCol="0">
            <a:spAutoFit/>
          </a:bodyPr>
          <a:lstStyle/>
          <a:p>
            <a:r>
              <a:rPr lang="zh-CN" altLang="en-US" smtClean="0">
                <a:solidFill>
                  <a:schemeClr val="tx1">
                    <a:lumMod val="50000"/>
                    <a:lumOff val="50000"/>
                  </a:schemeClr>
                </a:solidFill>
              </a:rPr>
              <a:t>王楠</a:t>
            </a:r>
            <a:endParaRPr lang="en-US" altLang="zh-CN" smtClean="0">
              <a:solidFill>
                <a:schemeClr val="tx1">
                  <a:lumMod val="50000"/>
                  <a:lumOff val="50000"/>
                </a:schemeClr>
              </a:solidFill>
            </a:endParaRPr>
          </a:p>
          <a:p>
            <a:r>
              <a:rPr lang="en-US" altLang="zh-CN">
                <a:solidFill>
                  <a:schemeClr val="tx1">
                    <a:lumMod val="50000"/>
                    <a:lumOff val="50000"/>
                  </a:schemeClr>
                </a:solidFill>
              </a:rPr>
              <a:t>https://github.com/wangnan9279</a:t>
            </a:r>
            <a:endParaRPr lang="zh-CN" altLang="en-US">
              <a:solidFill>
                <a:schemeClr val="tx1">
                  <a:lumMod val="50000"/>
                  <a:lumOff val="50000"/>
                </a:schemeClr>
              </a:solidFill>
            </a:endParaRPr>
          </a:p>
        </p:txBody>
      </p:sp>
    </p:spTree>
    <p:extLst>
      <p:ext uri="{BB962C8B-B14F-4D97-AF65-F5344CB8AC3E}">
        <p14:creationId xmlns:p14="http://schemas.microsoft.com/office/powerpoint/2010/main" val="3320077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分布式 </a:t>
            </a:r>
            <a:r>
              <a:rPr lang="en-US" altLang="zh-CN" smtClean="0"/>
              <a:t>indexing </a:t>
            </a:r>
            <a:r>
              <a:rPr lang="zh-CN" altLang="en-US" smtClean="0"/>
              <a:t>问题</a:t>
            </a:r>
            <a:endParaRPr lang="zh-CN" altLang="en-US"/>
          </a:p>
        </p:txBody>
      </p:sp>
      <p:sp>
        <p:nvSpPr>
          <p:cNvPr id="3" name="内容占位符 2"/>
          <p:cNvSpPr>
            <a:spLocks noGrp="1"/>
          </p:cNvSpPr>
          <p:nvPr>
            <p:ph idx="1"/>
          </p:nvPr>
        </p:nvSpPr>
        <p:spPr>
          <a:xfrm>
            <a:off x="677334" y="1460939"/>
            <a:ext cx="8596668" cy="4580424"/>
          </a:xfrm>
        </p:spPr>
        <p:txBody>
          <a:bodyPr>
            <a:normAutofit lnSpcReduction="10000"/>
          </a:bodyPr>
          <a:lstStyle/>
          <a:p>
            <a:r>
              <a:rPr lang="zh-CN" altLang="en-US" b="1" smtClean="0"/>
              <a:t>分布式</a:t>
            </a:r>
            <a:r>
              <a:rPr lang="en-US" altLang="zh-CN" b="1" smtClean="0"/>
              <a:t>indexing</a:t>
            </a:r>
            <a:r>
              <a:rPr lang="zh-CN" altLang="en-US" b="1" smtClean="0"/>
              <a:t>过程</a:t>
            </a:r>
            <a:endParaRPr lang="en-US" altLang="zh-CN" b="1" smtClean="0"/>
          </a:p>
          <a:p>
            <a:pPr marL="0" indent="0">
              <a:buNone/>
            </a:pPr>
            <a:r>
              <a:rPr lang="zh-CN" altLang="en-US" sz="1600" smtClean="0"/>
              <a:t>节点</a:t>
            </a:r>
            <a:r>
              <a:rPr lang="en-US" altLang="zh-CN" sz="1600" smtClean="0"/>
              <a:t>1</a:t>
            </a:r>
            <a:r>
              <a:rPr lang="zh-CN" altLang="en-US" sz="1600" smtClean="0"/>
              <a:t>收到了写请求，计算得知要写的分片是</a:t>
            </a:r>
            <a:r>
              <a:rPr lang="en-US" altLang="zh-CN" sz="1600" smtClean="0"/>
              <a:t>P0</a:t>
            </a:r>
          </a:p>
          <a:p>
            <a:pPr marL="0" indent="0">
              <a:buNone/>
            </a:pPr>
            <a:r>
              <a:rPr lang="zh-CN" altLang="en-US" sz="1600" smtClean="0"/>
              <a:t>将请求转发给节点</a:t>
            </a:r>
            <a:r>
              <a:rPr lang="en-US" altLang="zh-CN" sz="1600" smtClean="0"/>
              <a:t>3</a:t>
            </a:r>
            <a:r>
              <a:rPr lang="zh-CN" altLang="en-US" sz="1600" smtClean="0"/>
              <a:t>，节点</a:t>
            </a:r>
            <a:r>
              <a:rPr lang="en-US" altLang="zh-CN" sz="1600" smtClean="0"/>
              <a:t>3</a:t>
            </a:r>
            <a:r>
              <a:rPr lang="zh-CN" altLang="en-US" sz="1600" smtClean="0"/>
              <a:t>写主分片成功后，转发请</a:t>
            </a:r>
            <a:endParaRPr lang="en-US" altLang="zh-CN" sz="1600" smtClean="0"/>
          </a:p>
          <a:p>
            <a:pPr marL="0" indent="0">
              <a:buNone/>
            </a:pPr>
            <a:r>
              <a:rPr lang="zh-CN" altLang="en-US" sz="1600" smtClean="0"/>
              <a:t>求给</a:t>
            </a:r>
            <a:r>
              <a:rPr lang="en-US" altLang="zh-CN" sz="1600" smtClean="0"/>
              <a:t>P0</a:t>
            </a:r>
            <a:r>
              <a:rPr lang="zh-CN" altLang="en-US" sz="1600" smtClean="0"/>
              <a:t>的复制分片</a:t>
            </a:r>
            <a:r>
              <a:rPr lang="en-US" altLang="zh-CN" sz="1600" smtClean="0"/>
              <a:t>R0</a:t>
            </a:r>
            <a:r>
              <a:rPr lang="zh-CN" altLang="en-US" sz="1600" smtClean="0"/>
              <a:t>所在的两个分片，写成功后通知节点</a:t>
            </a:r>
            <a:r>
              <a:rPr lang="en-US" altLang="zh-CN" sz="1600" smtClean="0"/>
              <a:t>3</a:t>
            </a:r>
            <a:r>
              <a:rPr lang="zh-CN" altLang="en-US" sz="1600" smtClean="0"/>
              <a:t>，</a:t>
            </a:r>
            <a:endParaRPr lang="en-US" altLang="zh-CN" sz="1600" smtClean="0"/>
          </a:p>
          <a:p>
            <a:pPr marL="0" indent="0">
              <a:buNone/>
            </a:pPr>
            <a:r>
              <a:rPr lang="zh-CN" altLang="en-US" sz="1600" smtClean="0"/>
              <a:t>节点</a:t>
            </a:r>
            <a:r>
              <a:rPr lang="en-US" altLang="zh-CN" sz="1600" smtClean="0"/>
              <a:t>3</a:t>
            </a:r>
            <a:r>
              <a:rPr lang="zh-CN" altLang="en-US" sz="1600" smtClean="0"/>
              <a:t>通知节点</a:t>
            </a:r>
            <a:r>
              <a:rPr lang="en-US" altLang="zh-CN" sz="1600" smtClean="0"/>
              <a:t>1</a:t>
            </a:r>
            <a:r>
              <a:rPr lang="zh-CN" altLang="en-US" sz="1600" smtClean="0"/>
              <a:t>写成功，节点</a:t>
            </a:r>
            <a:r>
              <a:rPr lang="en-US" altLang="zh-CN" sz="1600" smtClean="0"/>
              <a:t>1</a:t>
            </a:r>
            <a:r>
              <a:rPr lang="zh-CN" altLang="en-US" sz="1600" smtClean="0"/>
              <a:t>返回客户端写成功</a:t>
            </a:r>
            <a:endParaRPr lang="en-US" altLang="zh-CN" sz="1600"/>
          </a:p>
          <a:p>
            <a:pPr marL="0" indent="0">
              <a:buNone/>
            </a:pPr>
            <a:endParaRPr lang="en-US" altLang="zh-CN" b="1"/>
          </a:p>
          <a:p>
            <a:r>
              <a:rPr lang="zh-CN" altLang="en-US" b="1" smtClean="0"/>
              <a:t>写请求</a:t>
            </a:r>
            <a:r>
              <a:rPr lang="zh-CN" altLang="en-US" b="1"/>
              <a:t>如何负载均衡到节点？ </a:t>
            </a:r>
            <a:endParaRPr lang="zh-CN" altLang="en-US"/>
          </a:p>
          <a:p>
            <a:pPr marL="0" indent="0">
              <a:buNone/>
            </a:pPr>
            <a:r>
              <a:rPr lang="zh-CN" altLang="en-US"/>
              <a:t>如果使用了</a:t>
            </a:r>
            <a:r>
              <a:rPr lang="en-US" altLang="zh-CN"/>
              <a:t>ES</a:t>
            </a:r>
            <a:r>
              <a:rPr lang="zh-CN" altLang="en-US"/>
              <a:t>的</a:t>
            </a:r>
            <a:r>
              <a:rPr lang="en-US" altLang="zh-CN"/>
              <a:t>java Client</a:t>
            </a:r>
            <a:r>
              <a:rPr lang="zh-CN" altLang="en-US"/>
              <a:t>用户的</a:t>
            </a:r>
            <a:r>
              <a:rPr lang="en-US" altLang="zh-CN"/>
              <a:t>request</a:t>
            </a:r>
            <a:r>
              <a:rPr lang="zh-CN" altLang="en-US"/>
              <a:t>会以</a:t>
            </a:r>
            <a:r>
              <a:rPr lang="zh-CN" altLang="en-US" b="1"/>
              <a:t>循环</a:t>
            </a:r>
            <a:r>
              <a:rPr lang="en-US" altLang="zh-CN" b="1"/>
              <a:t>round-robin</a:t>
            </a:r>
            <a:r>
              <a:rPr lang="zh-CN" altLang="en-US" b="1"/>
              <a:t>的方式</a:t>
            </a:r>
            <a:r>
              <a:rPr lang="zh-CN" altLang="en-US"/>
              <a:t>发给集群中的节点</a:t>
            </a:r>
            <a:r>
              <a:rPr lang="zh-CN" altLang="en-US" smtClean="0"/>
              <a:t>，实现</a:t>
            </a:r>
            <a:r>
              <a:rPr lang="zh-CN" altLang="en-US"/>
              <a:t>了负载</a:t>
            </a:r>
            <a:r>
              <a:rPr lang="zh-CN" altLang="en-US" smtClean="0"/>
              <a:t>均衡</a:t>
            </a:r>
            <a:endParaRPr lang="en-US" altLang="zh-CN" smtClean="0"/>
          </a:p>
          <a:p>
            <a:pPr marL="0" indent="0">
              <a:buNone/>
            </a:pPr>
            <a:endParaRPr lang="en-US" altLang="zh-CN"/>
          </a:p>
          <a:p>
            <a:r>
              <a:rPr lang="zh-CN" altLang="en-US" b="1"/>
              <a:t>写操作时如何保证主分片和复制分片一致性的？</a:t>
            </a:r>
            <a:endParaRPr lang="zh-CN" altLang="en-US"/>
          </a:p>
          <a:p>
            <a:pPr marL="0" indent="0">
              <a:buNone/>
            </a:pPr>
            <a:r>
              <a:rPr lang="zh-CN" altLang="en-US" smtClean="0"/>
              <a:t>请求</a:t>
            </a:r>
            <a:r>
              <a:rPr lang="zh-CN" altLang="en-US"/>
              <a:t>在主分片上成功</a:t>
            </a:r>
            <a:r>
              <a:rPr lang="zh-CN" altLang="en-US" smtClean="0"/>
              <a:t>处理，</a:t>
            </a:r>
            <a:r>
              <a:rPr lang="zh-CN" altLang="en-US"/>
              <a:t>该请求会并行发送到该分片的副本上</a:t>
            </a:r>
            <a:r>
              <a:rPr lang="zh-CN" altLang="en-US" smtClean="0"/>
              <a:t>。都写成功后，</a:t>
            </a:r>
            <a:r>
              <a:rPr lang="zh-CN" altLang="en-US"/>
              <a:t>客户端才会收到确认通知，删除和更新也都是写</a:t>
            </a:r>
            <a:r>
              <a:rPr lang="zh-CN" altLang="en-US" smtClean="0"/>
              <a:t>操作</a:t>
            </a:r>
            <a:endParaRPr lang="en-US" altLang="zh-CN"/>
          </a:p>
          <a:p>
            <a:pPr marL="0" indent="0">
              <a:buNone/>
            </a:pPr>
            <a:endParaRPr lang="zh-CN" altLang="en-US"/>
          </a:p>
          <a:p>
            <a:endParaRPr lang="zh-CN" altLang="en-US"/>
          </a:p>
        </p:txBody>
      </p:sp>
      <p:pic>
        <p:nvPicPr>
          <p:cNvPr id="5" name="图片 4"/>
          <p:cNvPicPr>
            <a:picLocks noChangeAspect="1"/>
          </p:cNvPicPr>
          <p:nvPr/>
        </p:nvPicPr>
        <p:blipFill>
          <a:blip r:embed="rId2"/>
          <a:stretch>
            <a:fillRect/>
          </a:stretch>
        </p:blipFill>
        <p:spPr>
          <a:xfrm>
            <a:off x="6068831" y="59999"/>
            <a:ext cx="6123169" cy="2801880"/>
          </a:xfrm>
          <a:prstGeom prst="rect">
            <a:avLst/>
          </a:prstGeom>
        </p:spPr>
      </p:pic>
    </p:spTree>
    <p:extLst>
      <p:ext uri="{BB962C8B-B14F-4D97-AF65-F5344CB8AC3E}">
        <p14:creationId xmlns:p14="http://schemas.microsoft.com/office/powerpoint/2010/main" val="350697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872360"/>
          </a:xfrm>
        </p:spPr>
        <p:txBody>
          <a:bodyPr>
            <a:normAutofit fontScale="90000"/>
          </a:bodyPr>
          <a:lstStyle/>
          <a:p>
            <a:r>
              <a:rPr lang="en-US" altLang="zh-CN" smtClean="0"/>
              <a:t>segment merge</a:t>
            </a:r>
            <a:br>
              <a:rPr lang="en-US" altLang="zh-CN" smtClean="0"/>
            </a:br>
            <a:r>
              <a:rPr lang="en-US" altLang="zh-CN"/>
              <a:t/>
            </a:r>
            <a:br>
              <a:rPr lang="en-US" altLang="zh-CN"/>
            </a:br>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6249" y="733745"/>
            <a:ext cx="5861408" cy="3862319"/>
          </a:xfrm>
          <a:prstGeom prst="rect">
            <a:avLst/>
          </a:prstGeom>
        </p:spPr>
      </p:pic>
      <p:sp>
        <p:nvSpPr>
          <p:cNvPr id="7" name="内容占位符 2"/>
          <p:cNvSpPr txBox="1">
            <a:spLocks/>
          </p:cNvSpPr>
          <p:nvPr/>
        </p:nvSpPr>
        <p:spPr>
          <a:xfrm>
            <a:off x="677334" y="1546579"/>
            <a:ext cx="8596668" cy="44947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mtClean="0"/>
              <a:t>why</a:t>
            </a:r>
            <a:r>
              <a:rPr lang="zh-CN" altLang="en-US" smtClean="0"/>
              <a:t>？</a:t>
            </a:r>
            <a:endParaRPr lang="en-US" altLang="zh-CN" smtClean="0"/>
          </a:p>
          <a:p>
            <a:pPr marL="0" indent="0">
              <a:buFont typeface="Wingdings 3" charset="2"/>
              <a:buNone/>
            </a:pPr>
            <a:r>
              <a:rPr lang="en-US" altLang="zh-CN" smtClean="0"/>
              <a:t>1.</a:t>
            </a:r>
            <a:r>
              <a:rPr lang="zh-CN" altLang="en-US" smtClean="0"/>
              <a:t>每次</a:t>
            </a:r>
            <a:r>
              <a:rPr lang="en-US" altLang="zh-CN" smtClean="0"/>
              <a:t>refresh</a:t>
            </a:r>
            <a:r>
              <a:rPr lang="zh-CN" altLang="en-US" smtClean="0"/>
              <a:t>产生一个段，数量暴增，消耗资源</a:t>
            </a:r>
            <a:endParaRPr lang="en-US" altLang="zh-CN" smtClean="0"/>
          </a:p>
          <a:p>
            <a:pPr marL="0" indent="0">
              <a:buFont typeface="Wingdings 3" charset="2"/>
              <a:buNone/>
            </a:pPr>
            <a:r>
              <a:rPr lang="en-US" altLang="zh-CN" smtClean="0"/>
              <a:t>2.</a:t>
            </a:r>
            <a:r>
              <a:rPr lang="zh-CN" altLang="en-US" smtClean="0"/>
              <a:t>搜索必须去检查每个段，导致搜索变慢</a:t>
            </a:r>
            <a:endParaRPr lang="en-US" altLang="zh-CN" smtClean="0"/>
          </a:p>
          <a:p>
            <a:pPr marL="0" indent="0">
              <a:buNone/>
            </a:pPr>
            <a:r>
              <a:rPr lang="en-US" altLang="zh-CN" smtClean="0"/>
              <a:t>3.</a:t>
            </a:r>
            <a:r>
              <a:rPr lang="zh-CN" altLang="en-US" smtClean="0">
                <a:solidFill>
                  <a:schemeClr val="tx1"/>
                </a:solidFill>
              </a:rPr>
              <a:t>去掉被更新和被删除掉的文档</a:t>
            </a:r>
            <a:endParaRPr lang="en-US" altLang="zh-CN" smtClean="0">
              <a:solidFill>
                <a:schemeClr val="tx1"/>
              </a:solidFill>
            </a:endParaRPr>
          </a:p>
          <a:p>
            <a:pPr marL="0" indent="0">
              <a:buNone/>
            </a:pPr>
            <a:endParaRPr lang="en-US" altLang="zh-CN"/>
          </a:p>
          <a:p>
            <a:r>
              <a:rPr lang="en-US" altLang="zh-CN" smtClean="0"/>
              <a:t>how </a:t>
            </a:r>
            <a:r>
              <a:rPr lang="zh-CN" altLang="en-US" smtClean="0"/>
              <a:t>？</a:t>
            </a:r>
            <a:r>
              <a:rPr lang="en-US" altLang="zh-CN" smtClean="0"/>
              <a:t> </a:t>
            </a:r>
            <a:r>
              <a:rPr lang="zh-CN" altLang="en-US" smtClean="0"/>
              <a:t>默认策略：</a:t>
            </a:r>
            <a:r>
              <a:rPr lang="en-US" altLang="zh-CN" smtClean="0"/>
              <a:t>tiered</a:t>
            </a:r>
            <a:r>
              <a:rPr lang="zh-CN" altLang="en-US" smtClean="0"/>
              <a:t>（</a:t>
            </a:r>
            <a:r>
              <a:rPr lang="zh-CN" altLang="en-US" b="1"/>
              <a:t>分层</a:t>
            </a:r>
            <a:r>
              <a:rPr lang="zh-CN" altLang="en-US" b="1" smtClean="0"/>
              <a:t>合并</a:t>
            </a:r>
            <a:r>
              <a:rPr lang="zh-CN" altLang="en-US" smtClean="0"/>
              <a:t>）</a:t>
            </a:r>
            <a:endParaRPr lang="en-US" altLang="zh-CN"/>
          </a:p>
          <a:p>
            <a:pPr marL="0" indent="0">
              <a:buNone/>
            </a:pPr>
            <a:r>
              <a:rPr lang="zh-CN" altLang="en-US" smtClean="0"/>
              <a:t>单独的线程处理段合并</a:t>
            </a:r>
            <a:endParaRPr lang="en-US" altLang="zh-CN" smtClean="0"/>
          </a:p>
          <a:p>
            <a:pPr marL="0" indent="0">
              <a:buNone/>
            </a:pPr>
            <a:r>
              <a:rPr lang="en-US" altLang="zh-CN" smtClean="0"/>
              <a:t>1.</a:t>
            </a:r>
            <a:r>
              <a:rPr lang="zh-CN" altLang="en-US" smtClean="0"/>
              <a:t>将大小相似的段放在一起合并</a:t>
            </a:r>
            <a:endParaRPr lang="en-US" altLang="zh-CN" smtClean="0"/>
          </a:p>
          <a:p>
            <a:pPr marL="0" indent="0">
              <a:buNone/>
            </a:pPr>
            <a:r>
              <a:rPr lang="en-US" altLang="zh-CN" smtClean="0"/>
              <a:t>2.</a:t>
            </a:r>
            <a:r>
              <a:rPr lang="zh-CN" altLang="en-US" smtClean="0"/>
              <a:t>段的数量会限制在每层允许的最大值之中</a:t>
            </a:r>
            <a:endParaRPr lang="en-US" altLang="zh-CN" smtClean="0"/>
          </a:p>
          <a:p>
            <a:pPr marL="0" indent="0">
              <a:buNone/>
            </a:pPr>
            <a:r>
              <a:rPr lang="en-US" altLang="zh-CN" smtClean="0"/>
              <a:t>3.</a:t>
            </a:r>
            <a:r>
              <a:rPr lang="zh-CN" altLang="en-US" smtClean="0"/>
              <a:t>优先考虑比较小的段和删除文档较多的段</a:t>
            </a:r>
            <a:endParaRPr lang="en-US" altLang="zh-CN" smtClean="0"/>
          </a:p>
          <a:p>
            <a:endParaRPr lang="en-US" altLang="zh-CN" smtClean="0"/>
          </a:p>
          <a:p>
            <a:pPr marL="0" indent="0">
              <a:buFont typeface="Wingdings 3" charset="2"/>
              <a:buNone/>
            </a:pPr>
            <a:endParaRPr lang="en-US" altLang="zh-CN"/>
          </a:p>
          <a:p>
            <a:pPr marL="0" indent="0">
              <a:buFont typeface="Wingdings 3" charset="2"/>
              <a:buNone/>
            </a:pPr>
            <a:endParaRPr lang="en-US" altLang="zh-CN" smtClean="0"/>
          </a:p>
        </p:txBody>
      </p:sp>
    </p:spTree>
    <p:extLst>
      <p:ext uri="{BB962C8B-B14F-4D97-AF65-F5344CB8AC3E}">
        <p14:creationId xmlns:p14="http://schemas.microsoft.com/office/powerpoint/2010/main" val="3586177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segment type</a:t>
            </a:r>
            <a:endParaRPr lang="zh-CN" altLang="en-US"/>
          </a:p>
        </p:txBody>
      </p:sp>
      <p:pic>
        <p:nvPicPr>
          <p:cNvPr id="4" name="内容占位符 3"/>
          <p:cNvPicPr>
            <a:picLocks noGrp="1" noChangeAspect="1"/>
          </p:cNvPicPr>
          <p:nvPr>
            <p:ph idx="1"/>
          </p:nvPr>
        </p:nvPicPr>
        <p:blipFill>
          <a:blip r:embed="rId2"/>
          <a:stretch>
            <a:fillRect/>
          </a:stretch>
        </p:blipFill>
        <p:spPr>
          <a:xfrm>
            <a:off x="495475" y="1414555"/>
            <a:ext cx="8778527" cy="1958805"/>
          </a:xfrm>
          <a:prstGeom prst="rect">
            <a:avLst/>
          </a:prstGeom>
        </p:spPr>
      </p:pic>
      <p:pic>
        <p:nvPicPr>
          <p:cNvPr id="6" name="图片 5"/>
          <p:cNvPicPr>
            <a:picLocks noChangeAspect="1"/>
          </p:cNvPicPr>
          <p:nvPr/>
        </p:nvPicPr>
        <p:blipFill>
          <a:blip r:embed="rId3"/>
          <a:stretch>
            <a:fillRect/>
          </a:stretch>
        </p:blipFill>
        <p:spPr>
          <a:xfrm>
            <a:off x="8020571" y="3105619"/>
            <a:ext cx="4171429" cy="3752381"/>
          </a:xfrm>
          <a:prstGeom prst="rect">
            <a:avLst/>
          </a:prstGeom>
        </p:spPr>
      </p:pic>
      <p:sp>
        <p:nvSpPr>
          <p:cNvPr id="7" name="右箭头 6"/>
          <p:cNvSpPr/>
          <p:nvPr/>
        </p:nvSpPr>
        <p:spPr>
          <a:xfrm rot="1710244">
            <a:off x="6271456" y="3604902"/>
            <a:ext cx="1911178" cy="671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77333" y="4109884"/>
            <a:ext cx="6741775" cy="2616101"/>
          </a:xfrm>
          <a:prstGeom prst="rect">
            <a:avLst/>
          </a:prstGeom>
          <a:noFill/>
        </p:spPr>
        <p:txBody>
          <a:bodyPr wrap="square" rtlCol="0">
            <a:spAutoFit/>
          </a:bodyPr>
          <a:lstStyle/>
          <a:p>
            <a:r>
              <a:rPr lang="en-US" altLang="zh-CN" sz="1600" smtClean="0"/>
              <a:t>committed   </a:t>
            </a:r>
          </a:p>
          <a:p>
            <a:r>
              <a:rPr lang="en-US" altLang="zh-CN" sz="1600" smtClean="0"/>
              <a:t>true</a:t>
            </a:r>
            <a:r>
              <a:rPr lang="zh-CN" altLang="en-US" sz="1600" smtClean="0"/>
              <a:t>：段被提交到磁盘</a:t>
            </a:r>
            <a:r>
              <a:rPr lang="en-US" altLang="zh-CN" sz="1600" smtClean="0"/>
              <a:t> </a:t>
            </a:r>
          </a:p>
          <a:p>
            <a:endParaRPr lang="en-US" altLang="zh-CN" sz="1600" smtClean="0"/>
          </a:p>
          <a:p>
            <a:r>
              <a:rPr lang="en-US" altLang="zh-CN" sz="1600" smtClean="0"/>
              <a:t>searchable   </a:t>
            </a:r>
          </a:p>
          <a:p>
            <a:r>
              <a:rPr lang="en-US" altLang="zh-CN" sz="1600" smtClean="0"/>
              <a:t>true </a:t>
            </a:r>
            <a:r>
              <a:rPr lang="zh-CN" altLang="en-US" sz="1600" smtClean="0"/>
              <a:t>：可以被搜索到 </a:t>
            </a:r>
            <a:endParaRPr lang="en-US" altLang="zh-CN" sz="1600" smtClean="0"/>
          </a:p>
          <a:p>
            <a:r>
              <a:rPr lang="en-US" altLang="zh-CN" sz="1600" smtClean="0"/>
              <a:t>false</a:t>
            </a:r>
            <a:r>
              <a:rPr lang="zh-CN" altLang="en-US" sz="1600" smtClean="0"/>
              <a:t>：段被提交到磁盘后没有发生</a:t>
            </a:r>
            <a:r>
              <a:rPr lang="en-US" altLang="zh-CN" sz="1600" smtClean="0"/>
              <a:t>refresh</a:t>
            </a:r>
            <a:r>
              <a:rPr lang="zh-CN" altLang="en-US" sz="1600" smtClean="0"/>
              <a:t>，或者段内所有文档被标记为删除</a:t>
            </a:r>
            <a:endParaRPr lang="en-US" altLang="zh-CN" sz="1600" smtClean="0"/>
          </a:p>
          <a:p>
            <a:endParaRPr lang="en-US" altLang="zh-CN" sz="1600"/>
          </a:p>
          <a:p>
            <a:r>
              <a:rPr lang="en-US" altLang="zh-CN" sz="1600" smtClean="0"/>
              <a:t>compound</a:t>
            </a:r>
            <a:r>
              <a:rPr lang="zh-CN" altLang="en-US" sz="1600" smtClean="0"/>
              <a:t>：</a:t>
            </a:r>
            <a:r>
              <a:rPr lang="en-US" altLang="zh-CN" sz="1600" smtClean="0"/>
              <a:t>true</a:t>
            </a:r>
          </a:p>
          <a:p>
            <a:r>
              <a:rPr lang="en-US" altLang="zh-CN" sz="1600" smtClean="0"/>
              <a:t>Lucene </a:t>
            </a:r>
            <a:r>
              <a:rPr lang="zh-CN" altLang="en-US" sz="1600" smtClean="0"/>
              <a:t>合并所有的段的文件为一个文件，为了节约文件描述符</a:t>
            </a:r>
            <a:endParaRPr lang="zh-CN" altLang="en-US" sz="1600"/>
          </a:p>
        </p:txBody>
      </p:sp>
    </p:spTree>
    <p:extLst>
      <p:ext uri="{BB962C8B-B14F-4D97-AF65-F5344CB8AC3E}">
        <p14:creationId xmlns:p14="http://schemas.microsoft.com/office/powerpoint/2010/main" val="1375477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677333"/>
          </a:xfrm>
        </p:spPr>
        <p:txBody>
          <a:bodyPr/>
          <a:lstStyle/>
          <a:p>
            <a:r>
              <a:rPr lang="en-US" altLang="zh-CN" smtClean="0"/>
              <a:t>yohosearch index rebuild</a:t>
            </a:r>
            <a:endParaRPr lang="zh-CN" altLang="en-US"/>
          </a:p>
        </p:txBody>
      </p:sp>
      <p:sp>
        <p:nvSpPr>
          <p:cNvPr id="3" name="内容占位符 2"/>
          <p:cNvSpPr>
            <a:spLocks noGrp="1"/>
          </p:cNvSpPr>
          <p:nvPr>
            <p:ph idx="1"/>
          </p:nvPr>
        </p:nvSpPr>
        <p:spPr>
          <a:xfrm>
            <a:off x="677334" y="1440872"/>
            <a:ext cx="9764888" cy="5057421"/>
          </a:xfrm>
        </p:spPr>
        <p:txBody>
          <a:bodyPr>
            <a:normAutofit fontScale="92500" lnSpcReduction="20000"/>
          </a:bodyPr>
          <a:lstStyle/>
          <a:p>
            <a:r>
              <a:rPr lang="zh-CN" altLang="en-US" smtClean="0"/>
              <a:t>技巧：</a:t>
            </a:r>
            <a:endParaRPr lang="en-US" altLang="zh-CN" smtClean="0"/>
          </a:p>
          <a:p>
            <a:pPr marL="0" indent="0">
              <a:buNone/>
            </a:pPr>
            <a:r>
              <a:rPr lang="zh-CN" altLang="en-US" sz="1600" b="1" smtClean="0"/>
              <a:t>使用索引别名零停机切换：</a:t>
            </a:r>
            <a:endParaRPr lang="zh-CN" altLang="en-US" sz="1600" b="1"/>
          </a:p>
          <a:p>
            <a:pPr marL="0" indent="0">
              <a:buNone/>
            </a:pPr>
            <a:r>
              <a:rPr lang="zh-CN" altLang="en-US" sz="1500"/>
              <a:t>重建</a:t>
            </a:r>
            <a:r>
              <a:rPr lang="zh-CN" altLang="en-US" sz="1500" smtClean="0"/>
              <a:t>索引</a:t>
            </a:r>
            <a:r>
              <a:rPr lang="zh-CN" altLang="en-US" sz="1500"/>
              <a:t>的问题在于你需要更新你的应用让它来使用新的索引名称。而索引别名可以解决这个问题。</a:t>
            </a:r>
          </a:p>
          <a:p>
            <a:pPr marL="0" indent="0">
              <a:buNone/>
            </a:pPr>
            <a:r>
              <a:rPr lang="zh-CN" altLang="en-US" sz="1500"/>
              <a:t>一个索引别名好比一个快捷方式，索引别名可以指向一个或者多个索引，可以在任何需要索引名称的</a:t>
            </a:r>
            <a:r>
              <a:rPr lang="en-US" altLang="zh-CN" sz="1500"/>
              <a:t>API</a:t>
            </a:r>
            <a:r>
              <a:rPr lang="zh-CN" altLang="en-US" sz="1500"/>
              <a:t>中使用。使用别名可以给我们很多的灵活性。它能够让我们：</a:t>
            </a:r>
          </a:p>
          <a:p>
            <a:pPr marL="0" indent="0">
              <a:buNone/>
            </a:pPr>
            <a:r>
              <a:rPr lang="en-US" altLang="zh-CN" sz="1500" smtClean="0"/>
              <a:t>	1.</a:t>
            </a:r>
            <a:r>
              <a:rPr lang="zh-CN" altLang="en-US" sz="1500" smtClean="0"/>
              <a:t>在</a:t>
            </a:r>
            <a:r>
              <a:rPr lang="zh-CN" altLang="en-US" sz="1500"/>
              <a:t>一个运行的集群当中，</a:t>
            </a:r>
            <a:r>
              <a:rPr lang="zh-CN" altLang="en-US" sz="1500" smtClean="0"/>
              <a:t>同名地从</a:t>
            </a:r>
            <a:r>
              <a:rPr lang="zh-CN" altLang="en-US" sz="1500"/>
              <a:t>一个索引切换到另外一个索引</a:t>
            </a:r>
          </a:p>
          <a:p>
            <a:pPr marL="0" indent="0">
              <a:buNone/>
            </a:pPr>
            <a:r>
              <a:rPr lang="en-US" altLang="zh-CN" sz="1500" smtClean="0"/>
              <a:t>	2.</a:t>
            </a:r>
            <a:r>
              <a:rPr lang="zh-CN" altLang="en-US" sz="1500" smtClean="0"/>
              <a:t>让</a:t>
            </a:r>
            <a:r>
              <a:rPr lang="zh-CN" altLang="en-US" sz="1500"/>
              <a:t>多个索引形成一组</a:t>
            </a:r>
          </a:p>
          <a:p>
            <a:pPr marL="0" indent="0">
              <a:buNone/>
            </a:pPr>
            <a:r>
              <a:rPr lang="en-US" altLang="zh-CN" sz="1500" smtClean="0"/>
              <a:t>	3.</a:t>
            </a:r>
            <a:r>
              <a:rPr lang="zh-CN" altLang="en-US" sz="1500" smtClean="0"/>
              <a:t>为</a:t>
            </a:r>
            <a:r>
              <a:rPr lang="zh-CN" altLang="en-US" sz="1500"/>
              <a:t>索引中的一部分文档创建一个视图</a:t>
            </a:r>
          </a:p>
          <a:p>
            <a:pPr marL="0" indent="0">
              <a:buNone/>
            </a:pPr>
            <a:r>
              <a:rPr lang="zh-CN" altLang="en-US" sz="1600" b="1" smtClean="0"/>
              <a:t>只建一个主分片，快速建索引：</a:t>
            </a:r>
            <a:endParaRPr lang="en-US" altLang="zh-CN" sz="1600" b="1" smtClean="0"/>
          </a:p>
          <a:p>
            <a:pPr marL="0" indent="0">
              <a:buNone/>
            </a:pPr>
            <a:r>
              <a:rPr lang="zh-CN" altLang="en-US" sz="1500" smtClean="0"/>
              <a:t>修改临时索引的配置，先不建立复制分片，建完之后主分片可用的情况下，走</a:t>
            </a:r>
            <a:r>
              <a:rPr lang="en-US" altLang="zh-CN" sz="1500" smtClean="0"/>
              <a:t>recovery</a:t>
            </a:r>
            <a:r>
              <a:rPr lang="zh-CN" altLang="en-US" sz="1500" smtClean="0"/>
              <a:t>恢复复制分片。加快重建速度</a:t>
            </a:r>
            <a:endParaRPr lang="en-US" altLang="zh-CN" sz="1500" smtClean="0"/>
          </a:p>
          <a:p>
            <a:pPr marL="0" indent="0">
              <a:buNone/>
            </a:pPr>
            <a:endParaRPr lang="en-US" altLang="zh-CN"/>
          </a:p>
          <a:p>
            <a:r>
              <a:rPr lang="zh-CN" altLang="en-US" smtClean="0"/>
              <a:t>建立索引流程</a:t>
            </a:r>
            <a:r>
              <a:rPr lang="en-US" altLang="zh-CN" smtClean="0"/>
              <a:t>:</a:t>
            </a:r>
          </a:p>
          <a:p>
            <a:pPr marL="0" indent="0">
              <a:buNone/>
            </a:pPr>
            <a:r>
              <a:rPr lang="en-US" altLang="zh-CN" sz="1500"/>
              <a:t>	</a:t>
            </a:r>
            <a:r>
              <a:rPr lang="en-US" altLang="zh-CN" sz="1500" smtClean="0"/>
              <a:t>1</a:t>
            </a:r>
            <a:r>
              <a:rPr lang="zh-CN" altLang="en-US" sz="1500" smtClean="0"/>
              <a:t>、创建临时索引，先设置索引只有</a:t>
            </a:r>
            <a:r>
              <a:rPr lang="en-US" altLang="zh-CN" sz="1500" smtClean="0"/>
              <a:t>1</a:t>
            </a:r>
            <a:r>
              <a:rPr lang="zh-CN" altLang="en-US" sz="1500"/>
              <a:t>个主</a:t>
            </a:r>
            <a:r>
              <a:rPr lang="zh-CN" altLang="en-US" sz="1500" smtClean="0"/>
              <a:t>分片</a:t>
            </a:r>
            <a:endParaRPr lang="en-US" altLang="zh-CN" sz="1500" smtClean="0"/>
          </a:p>
          <a:p>
            <a:pPr marL="457200" lvl="1" indent="0">
              <a:buNone/>
            </a:pPr>
            <a:r>
              <a:rPr lang="en-US" altLang="zh-CN" sz="1500"/>
              <a:t>2</a:t>
            </a:r>
            <a:r>
              <a:rPr lang="zh-CN" altLang="en-US" sz="1500" smtClean="0"/>
              <a:t>、向临时索引插入数据</a:t>
            </a:r>
            <a:endParaRPr lang="en-US" altLang="zh-CN" sz="1500" smtClean="0"/>
          </a:p>
          <a:p>
            <a:pPr marL="457200" lvl="1" indent="0">
              <a:buNone/>
            </a:pPr>
            <a:r>
              <a:rPr lang="en-US" altLang="zh-CN" sz="1500"/>
              <a:t>3</a:t>
            </a:r>
            <a:r>
              <a:rPr lang="zh-CN" altLang="en-US" sz="1500" smtClean="0"/>
              <a:t>、改变临时索引的设置。恢复为原来的索引设置，</a:t>
            </a:r>
            <a:r>
              <a:rPr lang="en-US" altLang="zh-CN" sz="1500" smtClean="0"/>
              <a:t>1</a:t>
            </a:r>
            <a:r>
              <a:rPr lang="zh-CN" altLang="en-US" sz="1500" smtClean="0"/>
              <a:t>主多复</a:t>
            </a:r>
            <a:endParaRPr lang="en-US" altLang="zh-CN" sz="1500" smtClean="0"/>
          </a:p>
          <a:p>
            <a:pPr marL="457200" lvl="1" indent="0">
              <a:buNone/>
            </a:pPr>
            <a:r>
              <a:rPr lang="en-US" altLang="zh-CN" sz="1500"/>
              <a:t>4</a:t>
            </a:r>
            <a:r>
              <a:rPr lang="zh-CN" altLang="en-US" sz="1500" smtClean="0"/>
              <a:t>、索引</a:t>
            </a:r>
            <a:r>
              <a:rPr lang="zh-CN" altLang="en-US" sz="1500"/>
              <a:t>替换：将老索引</a:t>
            </a:r>
            <a:r>
              <a:rPr lang="zh-CN" altLang="en-US" sz="1500" smtClean="0"/>
              <a:t>的</a:t>
            </a:r>
            <a:r>
              <a:rPr lang="zh-CN" altLang="en-US" sz="1500"/>
              <a:t>别</a:t>
            </a:r>
            <a:r>
              <a:rPr lang="zh-CN" altLang="en-US" sz="1500" smtClean="0"/>
              <a:t>名加</a:t>
            </a:r>
            <a:r>
              <a:rPr lang="zh-CN" altLang="en-US" sz="1500"/>
              <a:t>到新索引上，并删除老索引</a:t>
            </a:r>
            <a:endParaRPr lang="en-US" altLang="zh-CN" sz="1500" smtClean="0"/>
          </a:p>
          <a:p>
            <a:pPr marL="0" indent="0">
              <a:buNone/>
            </a:pPr>
            <a:endParaRPr lang="en-US" altLang="zh-CN"/>
          </a:p>
        </p:txBody>
      </p:sp>
    </p:spTree>
    <p:extLst>
      <p:ext uri="{BB962C8B-B14F-4D97-AF65-F5344CB8AC3E}">
        <p14:creationId xmlns:p14="http://schemas.microsoft.com/office/powerpoint/2010/main" val="2932969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67255"/>
          </a:xfrm>
        </p:spPr>
        <p:txBody>
          <a:bodyPr/>
          <a:lstStyle/>
          <a:p>
            <a:r>
              <a:rPr lang="en-US" altLang="zh-CN" smtClean="0"/>
              <a:t>recovery</a:t>
            </a:r>
            <a:endParaRPr lang="zh-CN" altLang="en-US"/>
          </a:p>
        </p:txBody>
      </p:sp>
      <p:sp>
        <p:nvSpPr>
          <p:cNvPr id="3" name="内容占位符 2"/>
          <p:cNvSpPr>
            <a:spLocks noGrp="1"/>
          </p:cNvSpPr>
          <p:nvPr>
            <p:ph idx="1"/>
          </p:nvPr>
        </p:nvSpPr>
        <p:spPr>
          <a:xfrm>
            <a:off x="677334" y="1376855"/>
            <a:ext cx="8596668" cy="4664507"/>
          </a:xfrm>
        </p:spPr>
        <p:txBody>
          <a:bodyPr/>
          <a:lstStyle/>
          <a:p>
            <a:r>
              <a:rPr lang="en-US" altLang="zh-CN"/>
              <a:t>recovery </a:t>
            </a:r>
            <a:r>
              <a:rPr lang="zh-CN" altLang="en-US"/>
              <a:t>是 </a:t>
            </a:r>
            <a:r>
              <a:rPr lang="en-US" altLang="zh-CN"/>
              <a:t>ES </a:t>
            </a:r>
            <a:r>
              <a:rPr lang="zh-CN" altLang="en-US"/>
              <a:t>数据恢复</a:t>
            </a:r>
            <a:r>
              <a:rPr lang="en-US" altLang="zh-CN"/>
              <a:t>,</a:t>
            </a:r>
            <a:r>
              <a:rPr lang="zh-CN" altLang="en-US"/>
              <a:t>保持数据一致性的</a:t>
            </a:r>
            <a:r>
              <a:rPr lang="zh-CN" altLang="en-US" smtClean="0"/>
              <a:t>过程</a:t>
            </a:r>
            <a:r>
              <a:rPr lang="en-US" altLang="zh-CN" smtClean="0"/>
              <a:t>,</a:t>
            </a:r>
            <a:r>
              <a:rPr lang="zh-CN" altLang="en-US">
                <a:solidFill>
                  <a:schemeClr val="tx1"/>
                </a:solidFill>
              </a:rPr>
              <a:t>复制</a:t>
            </a:r>
            <a:r>
              <a:rPr lang="zh-CN" altLang="en-US" smtClean="0">
                <a:solidFill>
                  <a:schemeClr val="tx1"/>
                </a:solidFill>
              </a:rPr>
              <a:t>决策</a:t>
            </a:r>
            <a:r>
              <a:rPr lang="zh-CN" altLang="en-US">
                <a:solidFill>
                  <a:schemeClr val="tx1"/>
                </a:solidFill>
              </a:rPr>
              <a:t>由</a:t>
            </a:r>
            <a:r>
              <a:rPr lang="en-US" altLang="zh-CN">
                <a:solidFill>
                  <a:srgbClr val="FF0000"/>
                </a:solidFill>
              </a:rPr>
              <a:t>master</a:t>
            </a:r>
            <a:r>
              <a:rPr lang="zh-CN" altLang="en-US">
                <a:solidFill>
                  <a:srgbClr val="FF0000"/>
                </a:solidFill>
              </a:rPr>
              <a:t>节点</a:t>
            </a:r>
            <a:r>
              <a:rPr lang="zh-CN" altLang="en-US">
                <a:solidFill>
                  <a:schemeClr val="tx1"/>
                </a:solidFill>
              </a:rPr>
              <a:t>完成</a:t>
            </a:r>
          </a:p>
          <a:p>
            <a:endParaRPr lang="en-US" altLang="zh-CN" smtClean="0"/>
          </a:p>
          <a:p>
            <a:r>
              <a:rPr lang="en-US" altLang="zh-CN" smtClean="0"/>
              <a:t>when</a:t>
            </a:r>
            <a:r>
              <a:rPr lang="zh-CN" altLang="en-US" smtClean="0"/>
              <a:t>？</a:t>
            </a:r>
            <a:endParaRPr lang="en-US" altLang="zh-CN" smtClean="0"/>
          </a:p>
          <a:p>
            <a:pPr>
              <a:buFont typeface="+mj-lt"/>
              <a:buAutoNum type="arabicPeriod"/>
            </a:pPr>
            <a:r>
              <a:rPr lang="zh-CN" altLang="en-US" smtClean="0"/>
              <a:t>从备份恢复</a:t>
            </a:r>
            <a:endParaRPr lang="zh-CN" altLang="en-US"/>
          </a:p>
          <a:p>
            <a:pPr>
              <a:buFont typeface="+mj-lt"/>
              <a:buAutoNum type="arabicPeriod"/>
            </a:pPr>
            <a:r>
              <a:rPr lang="zh-CN" altLang="en-US"/>
              <a:t>节点</a:t>
            </a:r>
            <a:r>
              <a:rPr lang="zh-CN" altLang="en-US" smtClean="0"/>
              <a:t>加入</a:t>
            </a:r>
            <a:r>
              <a:rPr lang="zh-CN" altLang="en-US"/>
              <a:t>和</a:t>
            </a:r>
            <a:r>
              <a:rPr lang="zh-CN" altLang="en-US" smtClean="0"/>
              <a:t>离开</a:t>
            </a:r>
            <a:endParaRPr lang="en-US" altLang="zh-CN" smtClean="0"/>
          </a:p>
          <a:p>
            <a:pPr>
              <a:buFont typeface="+mj-lt"/>
              <a:buAutoNum type="arabicPeriod"/>
            </a:pPr>
            <a:r>
              <a:rPr lang="zh-CN" altLang="en-US" smtClean="0">
                <a:solidFill>
                  <a:srgbClr val="FF0000"/>
                </a:solidFill>
              </a:rPr>
              <a:t>分片数配置的更新</a:t>
            </a:r>
            <a:endParaRPr lang="zh-CN" altLang="en-US">
              <a:solidFill>
                <a:srgbClr val="FF0000"/>
              </a:solidFill>
            </a:endParaRPr>
          </a:p>
          <a:p>
            <a:pPr>
              <a:buFont typeface="+mj-lt"/>
              <a:buAutoNum type="arabicPeriod"/>
            </a:pPr>
            <a:r>
              <a:rPr lang="zh-CN" altLang="en-US" smtClean="0"/>
              <a:t>索引关闭后打开操作</a:t>
            </a:r>
            <a:r>
              <a:rPr lang="zh-CN" altLang="en-US"/>
              <a:t>等</a:t>
            </a:r>
            <a:r>
              <a:rPr lang="en-US" altLang="zh-CN"/>
              <a:t>.</a:t>
            </a:r>
          </a:p>
          <a:p>
            <a:pPr marL="0" indent="0">
              <a:buNone/>
            </a:pPr>
            <a:endParaRPr lang="en-US" altLang="zh-CN"/>
          </a:p>
          <a:p>
            <a:r>
              <a:rPr lang="en-US" altLang="zh-CN"/>
              <a:t>recovery</a:t>
            </a:r>
            <a:r>
              <a:rPr lang="zh-CN" altLang="en-US"/>
              <a:t>分为主分片</a:t>
            </a:r>
            <a:r>
              <a:rPr lang="en-US" altLang="zh-CN"/>
              <a:t>recovery</a:t>
            </a:r>
            <a:r>
              <a:rPr lang="zh-CN" altLang="en-US"/>
              <a:t>和复制分片</a:t>
            </a:r>
            <a:r>
              <a:rPr lang="en-US" altLang="zh-CN"/>
              <a:t>recovery</a:t>
            </a:r>
            <a:r>
              <a:rPr lang="zh-CN" altLang="en-US"/>
              <a:t>两种</a:t>
            </a:r>
            <a:endParaRPr lang="en-US" altLang="zh-CN"/>
          </a:p>
          <a:p>
            <a:pPr>
              <a:buFont typeface="+mj-lt"/>
              <a:buAutoNum type="arabicPeriod"/>
            </a:pPr>
            <a:r>
              <a:rPr lang="zh-CN" altLang="en-US"/>
              <a:t>主</a:t>
            </a:r>
            <a:r>
              <a:rPr lang="zh-CN" altLang="en-US" smtClean="0"/>
              <a:t>分片没有写入磁盘的数据从 </a:t>
            </a:r>
            <a:r>
              <a:rPr lang="en-US" altLang="zh-CN"/>
              <a:t>translog </a:t>
            </a:r>
            <a:r>
              <a:rPr lang="zh-CN" altLang="en-US"/>
              <a:t>自我恢复</a:t>
            </a:r>
          </a:p>
          <a:p>
            <a:pPr>
              <a:buFont typeface="+mj-lt"/>
              <a:buAutoNum type="arabicPeriod"/>
            </a:pPr>
            <a:r>
              <a:rPr lang="zh-CN" altLang="en-US"/>
              <a:t>副本分片从主分片拉</a:t>
            </a:r>
            <a:r>
              <a:rPr lang="zh-CN" altLang="en-US" smtClean="0"/>
              <a:t>取快照数据</a:t>
            </a:r>
            <a:r>
              <a:rPr lang="zh-CN" altLang="en-US"/>
              <a:t>进行恢复</a:t>
            </a:r>
            <a:r>
              <a:rPr lang="en-US" altLang="zh-CN"/>
              <a:t>.</a:t>
            </a:r>
          </a:p>
          <a:p>
            <a:endParaRPr lang="zh-CN" altLang="en-US"/>
          </a:p>
        </p:txBody>
      </p:sp>
    </p:spTree>
    <p:extLst>
      <p:ext uri="{BB962C8B-B14F-4D97-AF65-F5344CB8AC3E}">
        <p14:creationId xmlns:p14="http://schemas.microsoft.com/office/powerpoint/2010/main" val="3066849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Search</a:t>
            </a:r>
            <a:r>
              <a:rPr lang="en-US" altLang="zh-CN" smtClean="0"/>
              <a:t/>
            </a:r>
            <a:br>
              <a:rPr lang="en-US" altLang="zh-CN" smtClean="0"/>
            </a:br>
            <a:endParaRPr lang="zh-CN" altLang="en-US"/>
          </a:p>
        </p:txBody>
      </p:sp>
      <p:sp>
        <p:nvSpPr>
          <p:cNvPr id="3" name="内容占位符 2"/>
          <p:cNvSpPr>
            <a:spLocks noGrp="1"/>
          </p:cNvSpPr>
          <p:nvPr>
            <p:ph idx="1"/>
          </p:nvPr>
        </p:nvSpPr>
        <p:spPr>
          <a:xfrm>
            <a:off x="677334" y="2160589"/>
            <a:ext cx="2421466" cy="3973511"/>
          </a:xfrm>
        </p:spPr>
        <p:txBody>
          <a:bodyPr>
            <a:normAutofit/>
          </a:bodyPr>
          <a:lstStyle/>
          <a:p>
            <a:r>
              <a:rPr lang="zh-CN" altLang="en-US" b="1"/>
              <a:t>请求如何负载均衡到节点？ </a:t>
            </a:r>
            <a:endParaRPr lang="zh-CN" altLang="en-US"/>
          </a:p>
          <a:p>
            <a:pPr marL="0" indent="0">
              <a:buNone/>
            </a:pPr>
            <a:r>
              <a:rPr lang="zh-CN" altLang="en-US" sz="1400"/>
              <a:t>如果使用了</a:t>
            </a:r>
            <a:r>
              <a:rPr lang="en-US" altLang="zh-CN" sz="1400"/>
              <a:t>ES</a:t>
            </a:r>
            <a:r>
              <a:rPr lang="zh-CN" altLang="en-US" sz="1400"/>
              <a:t>的</a:t>
            </a:r>
            <a:r>
              <a:rPr lang="en-US" altLang="zh-CN" sz="1400"/>
              <a:t>java Client</a:t>
            </a:r>
            <a:r>
              <a:rPr lang="zh-CN" altLang="en-US" sz="1400"/>
              <a:t>用户的</a:t>
            </a:r>
            <a:r>
              <a:rPr lang="en-US" altLang="zh-CN" sz="1400"/>
              <a:t>request</a:t>
            </a:r>
            <a:r>
              <a:rPr lang="zh-CN" altLang="en-US" sz="1400"/>
              <a:t>会以</a:t>
            </a:r>
            <a:r>
              <a:rPr lang="zh-CN" altLang="en-US" sz="1400" b="1"/>
              <a:t>循环</a:t>
            </a:r>
            <a:r>
              <a:rPr lang="en-US" altLang="zh-CN" sz="1400" b="1"/>
              <a:t>round-robin</a:t>
            </a:r>
            <a:r>
              <a:rPr lang="zh-CN" altLang="en-US" sz="1400" b="1"/>
              <a:t>的方式</a:t>
            </a:r>
            <a:r>
              <a:rPr lang="zh-CN" altLang="en-US" sz="1400"/>
              <a:t>发给集群中的节点，自动实现了负载均衡</a:t>
            </a:r>
          </a:p>
          <a:p>
            <a:r>
              <a:rPr lang="zh-CN" altLang="en-US" b="1"/>
              <a:t>怎么控制去查询主分片还是复制分片？</a:t>
            </a:r>
            <a:endParaRPr lang="zh-CN" altLang="en-US"/>
          </a:p>
          <a:p>
            <a:pPr marL="0" indent="0">
              <a:buNone/>
            </a:pPr>
            <a:r>
              <a:rPr lang="zh-CN" altLang="en-US" sz="1400"/>
              <a:t>协调节点会通</a:t>
            </a:r>
            <a:r>
              <a:rPr lang="zh-CN" altLang="en-US" sz="1400" b="1"/>
              <a:t>过循环</a:t>
            </a:r>
            <a:r>
              <a:rPr lang="en-US" altLang="zh-CN" sz="1400" b="1"/>
              <a:t>(Round-robin)</a:t>
            </a:r>
            <a:r>
              <a:rPr lang="zh-CN" altLang="en-US" sz="1400" b="1"/>
              <a:t>的方式</a:t>
            </a:r>
            <a:r>
              <a:rPr lang="zh-CN" altLang="en-US" sz="1400"/>
              <a:t>向所有的分片拷贝发送请求来分布负载</a:t>
            </a:r>
          </a:p>
          <a:p>
            <a:endParaRPr lang="zh-CN" altLang="en-US"/>
          </a:p>
        </p:txBody>
      </p:sp>
      <p:pic>
        <p:nvPicPr>
          <p:cNvPr id="4" name="Picture 2" descr="Elasticsearch执行搜索的过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016" y="1798126"/>
            <a:ext cx="8756984"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435016" y="1198605"/>
            <a:ext cx="3262184" cy="369332"/>
          </a:xfrm>
          <a:prstGeom prst="rect">
            <a:avLst/>
          </a:prstGeom>
          <a:noFill/>
        </p:spPr>
        <p:txBody>
          <a:bodyPr wrap="square" rtlCol="0">
            <a:spAutoFit/>
          </a:bodyPr>
          <a:lstStyle/>
          <a:p>
            <a:r>
              <a:rPr lang="en-US" altLang="zh-CN"/>
              <a:t>Query Then Fetch</a:t>
            </a:r>
            <a:endParaRPr lang="zh-CN" altLang="en-US"/>
          </a:p>
        </p:txBody>
      </p:sp>
    </p:spTree>
    <p:extLst>
      <p:ext uri="{BB962C8B-B14F-4D97-AF65-F5344CB8AC3E}">
        <p14:creationId xmlns:p14="http://schemas.microsoft.com/office/powerpoint/2010/main" val="3403458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Search</a:t>
            </a:r>
            <a:endParaRPr lang="zh-CN" altLang="en-US"/>
          </a:p>
        </p:txBody>
      </p:sp>
      <p:pic>
        <p:nvPicPr>
          <p:cNvPr id="4" name="内容占位符 3"/>
          <p:cNvPicPr>
            <a:picLocks noGrp="1" noChangeAspect="1"/>
          </p:cNvPicPr>
          <p:nvPr>
            <p:ph idx="1"/>
          </p:nvPr>
        </p:nvPicPr>
        <p:blipFill>
          <a:blip r:embed="rId2"/>
          <a:stretch>
            <a:fillRect/>
          </a:stretch>
        </p:blipFill>
        <p:spPr>
          <a:xfrm>
            <a:off x="484842" y="1373903"/>
            <a:ext cx="6204282" cy="2868017"/>
          </a:xfrm>
          <a:prstGeom prst="rect">
            <a:avLst/>
          </a:prstGeom>
        </p:spPr>
      </p:pic>
      <p:pic>
        <p:nvPicPr>
          <p:cNvPr id="5" name="图片 4"/>
          <p:cNvPicPr>
            <a:picLocks noChangeAspect="1"/>
          </p:cNvPicPr>
          <p:nvPr/>
        </p:nvPicPr>
        <p:blipFill>
          <a:blip r:embed="rId3"/>
          <a:stretch>
            <a:fillRect/>
          </a:stretch>
        </p:blipFill>
        <p:spPr>
          <a:xfrm>
            <a:off x="5148648" y="3696406"/>
            <a:ext cx="6018410" cy="2697655"/>
          </a:xfrm>
          <a:prstGeom prst="rect">
            <a:avLst/>
          </a:prstGeom>
        </p:spPr>
      </p:pic>
      <p:sp>
        <p:nvSpPr>
          <p:cNvPr id="3" name="文本框 2"/>
          <p:cNvSpPr txBox="1"/>
          <p:nvPr/>
        </p:nvSpPr>
        <p:spPr>
          <a:xfrm>
            <a:off x="677334" y="1561068"/>
            <a:ext cx="1778000" cy="369332"/>
          </a:xfrm>
          <a:prstGeom prst="rect">
            <a:avLst/>
          </a:prstGeom>
          <a:noFill/>
        </p:spPr>
        <p:txBody>
          <a:bodyPr wrap="square" rtlCol="0">
            <a:spAutoFit/>
          </a:bodyPr>
          <a:lstStyle/>
          <a:p>
            <a:r>
              <a:rPr lang="en-US" altLang="zh-CN" smtClean="0"/>
              <a:t>Query</a:t>
            </a:r>
            <a:endParaRPr lang="zh-CN" altLang="en-US"/>
          </a:p>
        </p:txBody>
      </p:sp>
      <p:sp>
        <p:nvSpPr>
          <p:cNvPr id="6" name="文本框 5"/>
          <p:cNvSpPr txBox="1"/>
          <p:nvPr/>
        </p:nvSpPr>
        <p:spPr>
          <a:xfrm>
            <a:off x="4086668" y="4948658"/>
            <a:ext cx="1778000" cy="369332"/>
          </a:xfrm>
          <a:prstGeom prst="rect">
            <a:avLst/>
          </a:prstGeom>
          <a:noFill/>
        </p:spPr>
        <p:txBody>
          <a:bodyPr wrap="square" rtlCol="0">
            <a:spAutoFit/>
          </a:bodyPr>
          <a:lstStyle/>
          <a:p>
            <a:r>
              <a:rPr lang="en-US" altLang="zh-CN" smtClean="0"/>
              <a:t>Fetch</a:t>
            </a:r>
            <a:endParaRPr lang="zh-CN" altLang="en-US"/>
          </a:p>
        </p:txBody>
      </p:sp>
    </p:spTree>
    <p:extLst>
      <p:ext uri="{BB962C8B-B14F-4D97-AF65-F5344CB8AC3E}">
        <p14:creationId xmlns:p14="http://schemas.microsoft.com/office/powerpoint/2010/main" val="25195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42552"/>
            <a:ext cx="8596668" cy="963826"/>
          </a:xfrm>
        </p:spPr>
        <p:txBody>
          <a:bodyPr>
            <a:normAutofit fontScale="90000"/>
          </a:bodyPr>
          <a:lstStyle/>
          <a:p>
            <a:r>
              <a:rPr lang="en-GB" altLang="zh-CN" b="1"/>
              <a:t>deep pagination</a:t>
            </a:r>
            <a:br>
              <a:rPr lang="en-GB" altLang="zh-CN" b="1"/>
            </a:br>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0069" y="1370681"/>
            <a:ext cx="9377727" cy="4700586"/>
          </a:xfrm>
        </p:spPr>
      </p:pic>
    </p:spTree>
    <p:extLst>
      <p:ext uri="{BB962C8B-B14F-4D97-AF65-F5344CB8AC3E}">
        <p14:creationId xmlns:p14="http://schemas.microsoft.com/office/powerpoint/2010/main" val="1322720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其他</a:t>
            </a:r>
            <a:r>
              <a:rPr lang="en-US" altLang="zh-CN" smtClean="0"/>
              <a:t>ppt</a:t>
            </a:r>
            <a:endParaRPr lang="zh-CN" altLang="en-US"/>
          </a:p>
        </p:txBody>
      </p:sp>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2246391074"/>
              </p:ext>
            </p:extLst>
          </p:nvPr>
        </p:nvGraphicFramePr>
        <p:xfrm>
          <a:off x="948956" y="3967546"/>
          <a:ext cx="3537319" cy="1989131"/>
        </p:xfrm>
        <a:graphic>
          <a:graphicData uri="http://schemas.openxmlformats.org/presentationml/2006/ole">
            <mc:AlternateContent xmlns:mc="http://schemas.openxmlformats.org/markup-compatibility/2006">
              <mc:Choice xmlns:v="urn:schemas-microsoft-com:vml" Requires="v">
                <p:oleObj spid="_x0000_s1066" name="演示文稿" r:id="rId5" imgW="6094535" imgH="3427323" progId="PowerPoint.Show.12">
                  <p:embed/>
                </p:oleObj>
              </mc:Choice>
              <mc:Fallback>
                <p:oleObj name="演示文稿" r:id="rId5" imgW="6094535" imgH="3427323" progId="PowerPoint.Show.12">
                  <p:embed/>
                  <p:pic>
                    <p:nvPicPr>
                      <p:cNvPr id="0" name=""/>
                      <p:cNvPicPr/>
                      <p:nvPr/>
                    </p:nvPicPr>
                    <p:blipFill>
                      <a:blip r:embed="rId6"/>
                      <a:stretch>
                        <a:fillRect/>
                      </a:stretch>
                    </p:blipFill>
                    <p:spPr>
                      <a:xfrm>
                        <a:off x="948956" y="3967546"/>
                        <a:ext cx="3537319" cy="1989131"/>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1294214733"/>
              </p:ext>
            </p:extLst>
          </p:nvPr>
        </p:nvGraphicFramePr>
        <p:xfrm>
          <a:off x="949326" y="1406525"/>
          <a:ext cx="3536949" cy="1989131"/>
        </p:xfrm>
        <a:graphic>
          <a:graphicData uri="http://schemas.openxmlformats.org/presentationml/2006/ole">
            <mc:AlternateContent xmlns:mc="http://schemas.openxmlformats.org/markup-compatibility/2006">
              <mc:Choice xmlns:v="urn:schemas-microsoft-com:vml" Requires="v">
                <p:oleObj spid="_x0000_s1067" name="演示文稿" r:id="rId8" imgW="6094535" imgH="3427323" progId="PowerPoint.Show.12">
                  <p:embed/>
                </p:oleObj>
              </mc:Choice>
              <mc:Fallback>
                <p:oleObj name="演示文稿" r:id="rId8" imgW="6094535" imgH="3427323" progId="PowerPoint.Show.12">
                  <p:embed/>
                  <p:pic>
                    <p:nvPicPr>
                      <p:cNvPr id="0" name=""/>
                      <p:cNvPicPr/>
                      <p:nvPr/>
                    </p:nvPicPr>
                    <p:blipFill>
                      <a:blip r:embed="rId9"/>
                      <a:stretch>
                        <a:fillRect/>
                      </a:stretch>
                    </p:blipFill>
                    <p:spPr>
                      <a:xfrm>
                        <a:off x="949326" y="1406525"/>
                        <a:ext cx="3536949" cy="1989131"/>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2902416654"/>
              </p:ext>
            </p:extLst>
          </p:nvPr>
        </p:nvGraphicFramePr>
        <p:xfrm>
          <a:off x="5079303" y="3892551"/>
          <a:ext cx="3670300" cy="2064126"/>
        </p:xfrm>
        <a:graphic>
          <a:graphicData uri="http://schemas.openxmlformats.org/presentationml/2006/ole">
            <mc:AlternateContent xmlns:mc="http://schemas.openxmlformats.org/markup-compatibility/2006">
              <mc:Choice xmlns:v="urn:schemas-microsoft-com:vml" Requires="v">
                <p:oleObj spid="_x0000_s1068" name="演示文稿" r:id="rId11" imgW="6094535" imgH="3427323" progId="PowerPoint.Show.12">
                  <p:embed/>
                </p:oleObj>
              </mc:Choice>
              <mc:Fallback>
                <p:oleObj name="演示文稿" r:id="rId11" imgW="6094535" imgH="3427323" progId="PowerPoint.Show.12">
                  <p:embed/>
                  <p:pic>
                    <p:nvPicPr>
                      <p:cNvPr id="0" name=""/>
                      <p:cNvPicPr/>
                      <p:nvPr/>
                    </p:nvPicPr>
                    <p:blipFill>
                      <a:blip r:embed="rId12"/>
                      <a:stretch>
                        <a:fillRect/>
                      </a:stretch>
                    </p:blipFill>
                    <p:spPr>
                      <a:xfrm>
                        <a:off x="5079303" y="3892551"/>
                        <a:ext cx="3670300" cy="2064126"/>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162639523"/>
              </p:ext>
            </p:extLst>
          </p:nvPr>
        </p:nvGraphicFramePr>
        <p:xfrm>
          <a:off x="5010674" y="1406525"/>
          <a:ext cx="3738929" cy="2102722"/>
        </p:xfrm>
        <a:graphic>
          <a:graphicData uri="http://schemas.openxmlformats.org/presentationml/2006/ole">
            <mc:AlternateContent xmlns:mc="http://schemas.openxmlformats.org/markup-compatibility/2006">
              <mc:Choice xmlns:v="urn:schemas-microsoft-com:vml" Requires="v">
                <p:oleObj spid="_x0000_s1069" name="演示文稿" r:id="rId14" imgW="6094535" imgH="3427323" progId="PowerPoint.Show.12">
                  <p:embed/>
                </p:oleObj>
              </mc:Choice>
              <mc:Fallback>
                <p:oleObj name="演示文稿" r:id="rId14" imgW="6094535" imgH="3427323" progId="PowerPoint.Show.12">
                  <p:embed/>
                  <p:pic>
                    <p:nvPicPr>
                      <p:cNvPr id="0" name=""/>
                      <p:cNvPicPr/>
                      <p:nvPr/>
                    </p:nvPicPr>
                    <p:blipFill>
                      <a:blip r:embed="rId15"/>
                      <a:stretch>
                        <a:fillRect/>
                      </a:stretch>
                    </p:blipFill>
                    <p:spPr>
                      <a:xfrm>
                        <a:off x="5010674" y="1406525"/>
                        <a:ext cx="3738929" cy="2102722"/>
                      </a:xfrm>
                      <a:prstGeom prst="rect">
                        <a:avLst/>
                      </a:prstGeom>
                    </p:spPr>
                  </p:pic>
                </p:oleObj>
              </mc:Fallback>
            </mc:AlternateContent>
          </a:graphicData>
        </a:graphic>
      </p:graphicFrame>
    </p:spTree>
    <p:extLst>
      <p:ext uri="{BB962C8B-B14F-4D97-AF65-F5344CB8AC3E}">
        <p14:creationId xmlns:p14="http://schemas.microsoft.com/office/powerpoint/2010/main" val="3622545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smtClean="0"/>
              <a:t>目录</a:t>
            </a:r>
            <a:endParaRPr lang="en-GB" altLang="zh-CN" b="1"/>
          </a:p>
        </p:txBody>
      </p:sp>
      <p:sp>
        <p:nvSpPr>
          <p:cNvPr id="3" name="内容占位符 2"/>
          <p:cNvSpPr>
            <a:spLocks noGrp="1"/>
          </p:cNvSpPr>
          <p:nvPr>
            <p:ph idx="1"/>
          </p:nvPr>
        </p:nvSpPr>
        <p:spPr>
          <a:xfrm>
            <a:off x="677334" y="1406013"/>
            <a:ext cx="8596668" cy="4635350"/>
          </a:xfrm>
        </p:spPr>
        <p:txBody>
          <a:bodyPr>
            <a:normAutofit/>
          </a:bodyPr>
          <a:lstStyle/>
          <a:p>
            <a:r>
              <a:rPr lang="en-US" altLang="zh-CN" sz="2000" smtClean="0"/>
              <a:t>What </a:t>
            </a:r>
            <a:r>
              <a:rPr lang="en-US" altLang="zh-CN" sz="2000"/>
              <a:t>is </a:t>
            </a:r>
            <a:r>
              <a:rPr lang="en-US" altLang="zh-CN" sz="2000" smtClean="0"/>
              <a:t>ES  </a:t>
            </a:r>
            <a:r>
              <a:rPr lang="zh-CN" altLang="en-US" sz="2000" smtClean="0"/>
              <a:t>是什么？</a:t>
            </a:r>
            <a:endParaRPr lang="en-US" altLang="zh-CN" sz="2000"/>
          </a:p>
          <a:p>
            <a:r>
              <a:rPr lang="en-US" altLang="zh-CN" sz="2000" smtClean="0"/>
              <a:t>Cluster  </a:t>
            </a:r>
            <a:r>
              <a:rPr lang="zh-CN" altLang="en-US" sz="2000" smtClean="0"/>
              <a:t>集群怎么工作？（选主、分布式一致性、高可用）</a:t>
            </a:r>
            <a:endParaRPr lang="en-US" altLang="zh-CN" sz="2000" smtClean="0"/>
          </a:p>
          <a:p>
            <a:r>
              <a:rPr lang="en-US" altLang="zh-CN" sz="2000" smtClean="0"/>
              <a:t>Indexing  </a:t>
            </a:r>
            <a:r>
              <a:rPr lang="zh-CN" altLang="en-US" sz="2000" smtClean="0"/>
              <a:t>怎么分布式写？</a:t>
            </a:r>
            <a:endParaRPr lang="en-US" altLang="zh-CN" sz="2000" smtClean="0"/>
          </a:p>
          <a:p>
            <a:r>
              <a:rPr lang="en-US" altLang="zh-CN" sz="2000" smtClean="0"/>
              <a:t>Search   </a:t>
            </a:r>
            <a:r>
              <a:rPr lang="zh-CN" altLang="en-US" sz="2000" smtClean="0"/>
              <a:t>怎么分布式查？</a:t>
            </a:r>
            <a:endParaRPr lang="en-US" altLang="zh-CN" sz="2000" smtClean="0"/>
          </a:p>
          <a:p>
            <a:endParaRPr lang="en-US" altLang="zh-CN" sz="2000" smtClean="0"/>
          </a:p>
          <a:p>
            <a:pPr marL="0" indent="0">
              <a:buNone/>
            </a:pPr>
            <a:r>
              <a:rPr lang="zh-CN" altLang="en-US" sz="2000" smtClean="0"/>
              <a:t> </a:t>
            </a:r>
            <a:endParaRPr lang="zh-CN" altLang="en-US" sz="2000"/>
          </a:p>
        </p:txBody>
      </p:sp>
      <p:pic>
        <p:nvPicPr>
          <p:cNvPr id="1026" name="Picture 2" descr="C://Users/wangnan/AppData/Local/YNote/data/wn9279@qq.com/855ddb266ab444c9b28f59922109bd80/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139" y="2309446"/>
            <a:ext cx="8006862" cy="454855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rot="10800000" flipV="1">
            <a:off x="677333" y="3662716"/>
            <a:ext cx="3422718" cy="646331"/>
          </a:xfrm>
          <a:prstGeom prst="rect">
            <a:avLst/>
          </a:prstGeom>
          <a:noFill/>
        </p:spPr>
        <p:txBody>
          <a:bodyPr wrap="square" rtlCol="0">
            <a:spAutoFit/>
          </a:bodyPr>
          <a:lstStyle/>
          <a:p>
            <a:r>
              <a:rPr lang="zh-CN" altLang="en-US" smtClean="0"/>
              <a:t>本</a:t>
            </a:r>
            <a:r>
              <a:rPr lang="en-US" altLang="zh-CN" smtClean="0"/>
              <a:t>ppt</a:t>
            </a:r>
            <a:r>
              <a:rPr lang="zh-CN" altLang="en-US" smtClean="0"/>
              <a:t>就搞懂这几个核心的问题，其他的有兴趣再深入研究</a:t>
            </a:r>
            <a:endParaRPr lang="zh-CN" altLang="en-US"/>
          </a:p>
        </p:txBody>
      </p:sp>
    </p:spTree>
    <p:extLst>
      <p:ext uri="{BB962C8B-B14F-4D97-AF65-F5344CB8AC3E}">
        <p14:creationId xmlns:p14="http://schemas.microsoft.com/office/powerpoint/2010/main" val="395665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What is ES</a:t>
            </a:r>
            <a:endParaRPr lang="zh-CN" altLang="en-US"/>
          </a:p>
        </p:txBody>
      </p:sp>
      <p:sp>
        <p:nvSpPr>
          <p:cNvPr id="3" name="内容占位符 2"/>
          <p:cNvSpPr>
            <a:spLocks noGrp="1"/>
          </p:cNvSpPr>
          <p:nvPr>
            <p:ph idx="1"/>
          </p:nvPr>
        </p:nvSpPr>
        <p:spPr>
          <a:xfrm>
            <a:off x="677334" y="1400433"/>
            <a:ext cx="8596668" cy="4640930"/>
          </a:xfrm>
        </p:spPr>
        <p:txBody>
          <a:bodyPr>
            <a:normAutofit lnSpcReduction="10000"/>
          </a:bodyPr>
          <a:lstStyle/>
          <a:p>
            <a:pPr marL="0" indent="0">
              <a:buNone/>
            </a:pPr>
            <a:endParaRPr lang="en-US" altLang="zh-CN" smtClean="0"/>
          </a:p>
          <a:p>
            <a:r>
              <a:rPr lang="en-US" altLang="zh-CN" smtClean="0"/>
              <a:t>Elasticsearch </a:t>
            </a:r>
            <a:r>
              <a:rPr lang="zh-CN" altLang="en-US" smtClean="0"/>
              <a:t>是一个开源的全文检索和分析引擎，基于</a:t>
            </a:r>
            <a:r>
              <a:rPr lang="en-US" altLang="zh-CN" smtClean="0">
                <a:solidFill>
                  <a:schemeClr val="tx2"/>
                </a:solidFill>
              </a:rPr>
              <a:t>Apache Lucene</a:t>
            </a:r>
          </a:p>
          <a:p>
            <a:r>
              <a:rPr lang="zh-CN" altLang="en-US">
                <a:solidFill>
                  <a:schemeClr val="tx2"/>
                </a:solidFill>
              </a:rPr>
              <a:t>概念</a:t>
            </a:r>
            <a:endParaRPr lang="en-US" altLang="zh-CN">
              <a:solidFill>
                <a:schemeClr val="tx2"/>
              </a:solidFill>
            </a:endParaRPr>
          </a:p>
          <a:p>
            <a:pPr marL="0" indent="0">
              <a:buNone/>
            </a:pPr>
            <a:r>
              <a:rPr lang="en-US" altLang="zh-CN">
                <a:solidFill>
                  <a:schemeClr val="tx2"/>
                </a:solidFill>
              </a:rPr>
              <a:t> </a:t>
            </a:r>
            <a:r>
              <a:rPr lang="en-US" altLang="zh-CN" smtClean="0">
                <a:solidFill>
                  <a:schemeClr val="tx2"/>
                </a:solidFill>
              </a:rPr>
              <a:t>     </a:t>
            </a:r>
            <a:r>
              <a:rPr lang="en-US" altLang="zh-CN" sz="1200" smtClean="0">
                <a:solidFill>
                  <a:schemeClr val="tx2"/>
                </a:solidFill>
              </a:rPr>
              <a:t>NRT  </a:t>
            </a:r>
          </a:p>
          <a:p>
            <a:pPr marL="0" indent="0">
              <a:buNone/>
            </a:pPr>
            <a:r>
              <a:rPr lang="en-US" altLang="zh-CN" sz="1200">
                <a:solidFill>
                  <a:schemeClr val="tx2"/>
                </a:solidFill>
              </a:rPr>
              <a:t> </a:t>
            </a:r>
            <a:r>
              <a:rPr lang="en-US" altLang="zh-CN" sz="1200" smtClean="0">
                <a:solidFill>
                  <a:schemeClr val="tx2"/>
                </a:solidFill>
              </a:rPr>
              <a:t>     Cluster/Node  </a:t>
            </a:r>
          </a:p>
          <a:p>
            <a:pPr marL="0" indent="0">
              <a:buNone/>
            </a:pPr>
            <a:r>
              <a:rPr lang="en-US" altLang="zh-CN" sz="1200">
                <a:solidFill>
                  <a:schemeClr val="tx2"/>
                </a:solidFill>
              </a:rPr>
              <a:t>  </a:t>
            </a:r>
            <a:r>
              <a:rPr lang="en-US" altLang="zh-CN" sz="1200" smtClean="0">
                <a:solidFill>
                  <a:schemeClr val="tx2"/>
                </a:solidFill>
              </a:rPr>
              <a:t>    Index  </a:t>
            </a:r>
            <a:r>
              <a:rPr lang="en-US" altLang="zh-CN" sz="1200">
                <a:solidFill>
                  <a:schemeClr val="tx2"/>
                </a:solidFill>
              </a:rPr>
              <a:t>Type  </a:t>
            </a:r>
            <a:r>
              <a:rPr lang="en-US" altLang="zh-CN" sz="1200" smtClean="0">
                <a:solidFill>
                  <a:schemeClr val="tx2"/>
                </a:solidFill>
              </a:rPr>
              <a:t>Document </a:t>
            </a:r>
            <a:r>
              <a:rPr lang="en-GB" altLang="zh-CN" sz="1200" smtClean="0"/>
              <a:t>Field </a:t>
            </a:r>
            <a:r>
              <a:rPr lang="en-US" altLang="zh-CN" sz="1200" smtClean="0">
                <a:solidFill>
                  <a:schemeClr val="tx2"/>
                </a:solidFill>
              </a:rPr>
              <a:t> </a:t>
            </a:r>
            <a:r>
              <a:rPr lang="en-GB" altLang="zh-CN" sz="1200" smtClean="0"/>
              <a:t>Mapping </a:t>
            </a:r>
            <a:endParaRPr lang="en-US" altLang="zh-CN" sz="1200" smtClean="0">
              <a:solidFill>
                <a:schemeClr val="tx2"/>
              </a:solidFill>
            </a:endParaRPr>
          </a:p>
          <a:p>
            <a:pPr marL="0" indent="0">
              <a:buNone/>
            </a:pPr>
            <a:r>
              <a:rPr lang="en-US" altLang="zh-CN" sz="1200" smtClean="0">
                <a:solidFill>
                  <a:schemeClr val="tx2"/>
                </a:solidFill>
              </a:rPr>
              <a:t>      Shards</a:t>
            </a:r>
            <a:r>
              <a:rPr lang="zh-CN" altLang="en-US" sz="1200" smtClean="0">
                <a:solidFill>
                  <a:schemeClr val="tx2"/>
                </a:solidFill>
              </a:rPr>
              <a:t>  </a:t>
            </a:r>
            <a:r>
              <a:rPr lang="en-US" altLang="zh-CN" sz="1200" smtClean="0">
                <a:solidFill>
                  <a:schemeClr val="tx2"/>
                </a:solidFill>
              </a:rPr>
              <a:t>Replicas</a:t>
            </a:r>
            <a:r>
              <a:rPr lang="zh-CN" altLang="en-US" sz="1200" smtClean="0">
                <a:solidFill>
                  <a:schemeClr val="tx2"/>
                </a:solidFill>
              </a:rPr>
              <a:t>  </a:t>
            </a:r>
            <a:endParaRPr lang="en-US" altLang="zh-CN" sz="1200" smtClean="0">
              <a:solidFill>
                <a:schemeClr val="tx2"/>
              </a:solidFill>
            </a:endParaRPr>
          </a:p>
          <a:p>
            <a:pPr marL="0" indent="0">
              <a:buNone/>
            </a:pPr>
            <a:r>
              <a:rPr lang="en-US" altLang="zh-CN" sz="1200" smtClean="0">
                <a:solidFill>
                  <a:schemeClr val="tx2"/>
                </a:solidFill>
              </a:rPr>
              <a:t>      Segment  </a:t>
            </a:r>
          </a:p>
          <a:p>
            <a:r>
              <a:rPr lang="en-US" altLang="zh-CN" smtClean="0">
                <a:solidFill>
                  <a:schemeClr val="tx2"/>
                </a:solidFill>
              </a:rPr>
              <a:t>Relational </a:t>
            </a:r>
            <a:r>
              <a:rPr lang="en-US" altLang="zh-CN">
                <a:solidFill>
                  <a:schemeClr val="tx2"/>
                </a:solidFill>
              </a:rPr>
              <a:t>DB </a:t>
            </a:r>
            <a:r>
              <a:rPr lang="en-US" altLang="zh-CN" smtClean="0">
                <a:solidFill>
                  <a:schemeClr val="tx2"/>
                </a:solidFill>
              </a:rPr>
              <a:t> vs </a:t>
            </a:r>
            <a:r>
              <a:rPr lang="en-US" altLang="zh-CN">
                <a:solidFill>
                  <a:schemeClr val="tx2"/>
                </a:solidFill>
              </a:rPr>
              <a:t>Elasticsearch</a:t>
            </a:r>
            <a:endParaRPr lang="en-US" altLang="zh-CN" smtClean="0">
              <a:solidFill>
                <a:schemeClr val="tx2"/>
              </a:solidFill>
            </a:endParaRPr>
          </a:p>
          <a:p>
            <a:pPr marL="0" indent="0">
              <a:buNone/>
            </a:pPr>
            <a:r>
              <a:rPr lang="en-US" altLang="zh-CN">
                <a:solidFill>
                  <a:schemeClr val="tx2"/>
                </a:solidFill>
              </a:rPr>
              <a:t>	</a:t>
            </a:r>
            <a:r>
              <a:rPr lang="en-US" altLang="zh-CN" sz="1400">
                <a:solidFill>
                  <a:schemeClr val="tx2"/>
                </a:solidFill>
              </a:rPr>
              <a:t>Relational DB -&gt; Databases -&gt; Tables -&gt; Rows -&gt; Columns </a:t>
            </a:r>
          </a:p>
          <a:p>
            <a:pPr marL="0" indent="0">
              <a:buNone/>
            </a:pPr>
            <a:r>
              <a:rPr lang="en-US" altLang="zh-CN" sz="1400">
                <a:solidFill>
                  <a:schemeClr val="tx2"/>
                </a:solidFill>
              </a:rPr>
              <a:t>	Elasticsearch -&gt; Indices -&gt; Types -&gt; Documents -&gt; </a:t>
            </a:r>
            <a:r>
              <a:rPr lang="en-US" altLang="zh-CN" sz="1400" smtClean="0">
                <a:solidFill>
                  <a:schemeClr val="tx2"/>
                </a:solidFill>
              </a:rPr>
              <a:t>Fields</a:t>
            </a:r>
          </a:p>
          <a:p>
            <a:r>
              <a:rPr lang="zh-CN" altLang="en-US" sz="1600">
                <a:solidFill>
                  <a:schemeClr val="tx2"/>
                </a:solidFill>
              </a:rPr>
              <a:t>架构</a:t>
            </a:r>
            <a:endParaRPr lang="en-US" altLang="zh-CN" sz="1600">
              <a:solidFill>
                <a:schemeClr val="tx2"/>
              </a:solidFill>
            </a:endParaRPr>
          </a:p>
          <a:p>
            <a:pPr marL="0" indent="0">
              <a:buNone/>
            </a:pPr>
            <a:r>
              <a:rPr lang="en-GB" altLang="zh-CN" sz="1600" smtClean="0"/>
              <a:t>Elasticsearch </a:t>
            </a:r>
            <a:r>
              <a:rPr lang="zh-CN" altLang="en-US" sz="1600"/>
              <a:t>的依赖注入用的是</a:t>
            </a:r>
            <a:r>
              <a:rPr lang="en-US" altLang="zh-CN" sz="1600"/>
              <a:t>Google </a:t>
            </a:r>
            <a:r>
              <a:rPr lang="en-GB" altLang="zh-CN" sz="1600"/>
              <a:t>guice</a:t>
            </a:r>
            <a:r>
              <a:rPr lang="zh-CN" altLang="en-US" sz="1600"/>
              <a:t>，网络使用</a:t>
            </a:r>
            <a:r>
              <a:rPr lang="en-GB" altLang="zh-CN" sz="1600"/>
              <a:t>netty</a:t>
            </a:r>
            <a:r>
              <a:rPr lang="zh-CN" altLang="en-GB" sz="1600"/>
              <a:t>，</a:t>
            </a:r>
            <a:r>
              <a:rPr lang="zh-CN" altLang="en-US" sz="1600"/>
              <a:t>提供</a:t>
            </a:r>
            <a:r>
              <a:rPr lang="en-GB" altLang="zh-CN" sz="1600"/>
              <a:t>http rest</a:t>
            </a:r>
            <a:r>
              <a:rPr lang="zh-CN" altLang="en-US" sz="1600"/>
              <a:t>和</a:t>
            </a:r>
            <a:r>
              <a:rPr lang="en-GB" altLang="zh-CN" sz="1600"/>
              <a:t>RPC</a:t>
            </a:r>
            <a:r>
              <a:rPr lang="zh-CN" altLang="en-US" sz="1600"/>
              <a:t>两种协议。</a:t>
            </a:r>
          </a:p>
          <a:p>
            <a:endParaRPr lang="en-US" altLang="zh-CN">
              <a:solidFill>
                <a:schemeClr val="tx2"/>
              </a:solidFill>
            </a:endParaRPr>
          </a:p>
          <a:p>
            <a:endParaRPr lang="en-US" altLang="zh-CN">
              <a:solidFill>
                <a:schemeClr val="tx2"/>
              </a:solidFill>
            </a:endParaRPr>
          </a:p>
          <a:p>
            <a:endParaRPr lang="zh-CN" altLang="en-US"/>
          </a:p>
        </p:txBody>
      </p:sp>
    </p:spTree>
    <p:extLst>
      <p:ext uri="{BB962C8B-B14F-4D97-AF65-F5344CB8AC3E}">
        <p14:creationId xmlns:p14="http://schemas.microsoft.com/office/powerpoint/2010/main" val="1585978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Cluster </a:t>
            </a:r>
            <a:r>
              <a:rPr lang="en-US" altLang="zh-CN" smtClean="0"/>
              <a:t>- Node type</a:t>
            </a:r>
            <a:endParaRPr lang="zh-CN" altLang="en-US"/>
          </a:p>
        </p:txBody>
      </p:sp>
      <p:sp>
        <p:nvSpPr>
          <p:cNvPr id="3" name="内容占位符 2"/>
          <p:cNvSpPr>
            <a:spLocks noGrp="1"/>
          </p:cNvSpPr>
          <p:nvPr>
            <p:ph idx="1"/>
          </p:nvPr>
        </p:nvSpPr>
        <p:spPr>
          <a:xfrm>
            <a:off x="677334" y="1458097"/>
            <a:ext cx="8596668" cy="4583265"/>
          </a:xfrm>
        </p:spPr>
        <p:txBody>
          <a:bodyPr/>
          <a:lstStyle/>
          <a:p>
            <a:endParaRPr lang="en-US" altLang="zh-CN" smtClean="0"/>
          </a:p>
          <a:p>
            <a:r>
              <a:rPr lang="en-US" altLang="zh-CN" sz="2000" smtClean="0"/>
              <a:t>master -&gt; only master</a:t>
            </a:r>
            <a:r>
              <a:rPr lang="zh-CN" altLang="en-US" sz="2000"/>
              <a:t> </a:t>
            </a:r>
            <a:r>
              <a:rPr lang="en-US" altLang="zh-CN" sz="2000" smtClean="0"/>
              <a:t>or master+data</a:t>
            </a:r>
          </a:p>
          <a:p>
            <a:r>
              <a:rPr lang="en-US" altLang="zh-CN" sz="2000" smtClean="0"/>
              <a:t>data  -&gt;  contain shard</a:t>
            </a:r>
          </a:p>
          <a:p>
            <a:r>
              <a:rPr lang="en-US" altLang="zh-CN" sz="2000"/>
              <a:t>coordination </a:t>
            </a:r>
            <a:r>
              <a:rPr lang="en-US" altLang="zh-CN" sz="2000" smtClean="0"/>
              <a:t>–&gt; </a:t>
            </a:r>
            <a:r>
              <a:rPr lang="en-US" altLang="zh-CN" sz="2000"/>
              <a:t>every </a:t>
            </a:r>
            <a:r>
              <a:rPr lang="en-US" altLang="zh-CN" sz="2000" smtClean="0"/>
              <a:t>node</a:t>
            </a:r>
          </a:p>
          <a:p>
            <a:endParaRPr lang="en-US" altLang="zh-CN" sz="2000"/>
          </a:p>
          <a:p>
            <a:pPr marL="0" indent="0">
              <a:buNone/>
            </a:pPr>
            <a:r>
              <a:rPr lang="en-US" altLang="zh-CN" sz="2000" smtClean="0"/>
              <a:t>												</a:t>
            </a:r>
          </a:p>
          <a:p>
            <a:pPr marL="0" indent="0">
              <a:buNone/>
            </a:pPr>
            <a:r>
              <a:rPr lang="en-US" altLang="zh-CN" sz="2000"/>
              <a:t>	</a:t>
            </a:r>
            <a:r>
              <a:rPr lang="en-US" altLang="zh-CN" sz="2000" smtClean="0"/>
              <a:t>										     </a:t>
            </a:r>
            <a:r>
              <a:rPr lang="en-US" altLang="zh-CN" smtClean="0"/>
              <a:t>where is Lucene </a:t>
            </a:r>
            <a:r>
              <a:rPr lang="zh-CN" altLang="en-US" smtClean="0"/>
              <a:t>？</a:t>
            </a:r>
            <a:endParaRPr lang="en-US" altLang="zh-CN" smtClean="0"/>
          </a:p>
        </p:txBody>
      </p:sp>
      <p:pic>
        <p:nvPicPr>
          <p:cNvPr id="4" name="图片 3"/>
          <p:cNvPicPr>
            <a:picLocks noChangeAspect="1"/>
          </p:cNvPicPr>
          <p:nvPr/>
        </p:nvPicPr>
        <p:blipFill>
          <a:blip r:embed="rId3"/>
          <a:stretch>
            <a:fillRect/>
          </a:stretch>
        </p:blipFill>
        <p:spPr>
          <a:xfrm>
            <a:off x="5101495" y="146918"/>
            <a:ext cx="6268347" cy="1542728"/>
          </a:xfrm>
          <a:prstGeom prst="rect">
            <a:avLst/>
          </a:prstGeom>
        </p:spPr>
      </p:pic>
      <p:pic>
        <p:nvPicPr>
          <p:cNvPr id="5"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960" y="4359053"/>
            <a:ext cx="5970040" cy="2498947"/>
          </a:xfrm>
          <a:prstGeom prst="rect">
            <a:avLst/>
          </a:prstGeom>
        </p:spPr>
      </p:pic>
      <p:sp>
        <p:nvSpPr>
          <p:cNvPr id="7" name="文本框 6"/>
          <p:cNvSpPr txBox="1"/>
          <p:nvPr/>
        </p:nvSpPr>
        <p:spPr>
          <a:xfrm>
            <a:off x="6015797" y="1829340"/>
            <a:ext cx="3258205" cy="830997"/>
          </a:xfrm>
          <a:prstGeom prst="rect">
            <a:avLst/>
          </a:prstGeom>
          <a:noFill/>
        </p:spPr>
        <p:txBody>
          <a:bodyPr wrap="square" rtlCol="0">
            <a:spAutoFit/>
          </a:bodyPr>
          <a:lstStyle/>
          <a:p>
            <a:r>
              <a:rPr lang="zh-CN" altLang="en-US" sz="1600" smtClean="0"/>
              <a:t>如何配置？</a:t>
            </a:r>
            <a:endParaRPr lang="en-GB" altLang="zh-CN" sz="1600" smtClean="0"/>
          </a:p>
          <a:p>
            <a:r>
              <a:rPr lang="en-GB" altLang="zh-CN" sz="1600" smtClean="0"/>
              <a:t>node.master</a:t>
            </a:r>
            <a:r>
              <a:rPr lang="en-GB" altLang="zh-CN" sz="1600"/>
              <a:t>: </a:t>
            </a:r>
            <a:r>
              <a:rPr lang="en-GB" altLang="zh-CN" sz="1600" smtClean="0"/>
              <a:t>   true or false</a:t>
            </a:r>
            <a:endParaRPr lang="en-GB" altLang="zh-CN" sz="1600"/>
          </a:p>
          <a:p>
            <a:r>
              <a:rPr lang="en-GB" altLang="zh-CN" sz="1600"/>
              <a:t>node.data: </a:t>
            </a:r>
            <a:r>
              <a:rPr lang="en-GB" altLang="zh-CN" sz="1600" smtClean="0"/>
              <a:t>      true </a:t>
            </a:r>
            <a:r>
              <a:rPr lang="en-GB" altLang="zh-CN" sz="1600"/>
              <a:t>or false</a:t>
            </a:r>
          </a:p>
        </p:txBody>
      </p:sp>
      <p:sp>
        <p:nvSpPr>
          <p:cNvPr id="20" name="文本框 19"/>
          <p:cNvSpPr txBox="1"/>
          <p:nvPr/>
        </p:nvSpPr>
        <p:spPr>
          <a:xfrm>
            <a:off x="6015797" y="2991620"/>
            <a:ext cx="5354045" cy="830997"/>
          </a:xfrm>
          <a:prstGeom prst="rect">
            <a:avLst/>
          </a:prstGeom>
          <a:noFill/>
        </p:spPr>
        <p:txBody>
          <a:bodyPr wrap="square" rtlCol="0">
            <a:spAutoFit/>
          </a:bodyPr>
          <a:lstStyle/>
          <a:p>
            <a:r>
              <a:rPr lang="zh-CN" altLang="en-US" sz="1600" smtClean="0"/>
              <a:t>如果配置了多</a:t>
            </a:r>
            <a:r>
              <a:rPr lang="zh-CN" altLang="en-US" sz="1600"/>
              <a:t>个</a:t>
            </a:r>
            <a:r>
              <a:rPr lang="en-US" altLang="zh-CN" sz="1600" smtClean="0"/>
              <a:t>node.master:true </a:t>
            </a:r>
            <a:r>
              <a:rPr lang="zh-CN" altLang="en-US" sz="1600" smtClean="0"/>
              <a:t>？</a:t>
            </a:r>
            <a:endParaRPr lang="en-US" altLang="zh-CN" sz="1600" smtClean="0"/>
          </a:p>
          <a:p>
            <a:r>
              <a:rPr lang="zh-CN" altLang="en-US" sz="1600" smtClean="0"/>
              <a:t>这样的节点叫做，主合格节点，他们有资格成为</a:t>
            </a:r>
            <a:r>
              <a:rPr lang="en-US" altLang="zh-CN" sz="1600" smtClean="0"/>
              <a:t>master</a:t>
            </a:r>
            <a:r>
              <a:rPr lang="zh-CN" altLang="en-US" sz="1600" smtClean="0"/>
              <a:t>，谁最终是</a:t>
            </a:r>
            <a:r>
              <a:rPr lang="en-US" altLang="zh-CN" sz="1600" smtClean="0"/>
              <a:t>master</a:t>
            </a:r>
            <a:r>
              <a:rPr lang="zh-CN" altLang="en-US" sz="1600" smtClean="0"/>
              <a:t>取决于</a:t>
            </a:r>
            <a:r>
              <a:rPr lang="en-US" altLang="zh-CN" sz="1600" smtClean="0"/>
              <a:t>master</a:t>
            </a:r>
            <a:r>
              <a:rPr lang="zh-CN" altLang="en-US" sz="1600" smtClean="0"/>
              <a:t>选举过程</a:t>
            </a:r>
            <a:endParaRPr lang="zh-CN" altLang="en-US" sz="1600"/>
          </a:p>
        </p:txBody>
      </p:sp>
      <p:sp>
        <p:nvSpPr>
          <p:cNvPr id="21" name="文本框 20"/>
          <p:cNvSpPr txBox="1"/>
          <p:nvPr/>
        </p:nvSpPr>
        <p:spPr>
          <a:xfrm>
            <a:off x="677334" y="3435723"/>
            <a:ext cx="4303827" cy="923330"/>
          </a:xfrm>
          <a:prstGeom prst="rect">
            <a:avLst/>
          </a:prstGeom>
          <a:noFill/>
        </p:spPr>
        <p:txBody>
          <a:bodyPr wrap="square" rtlCol="0">
            <a:spAutoFit/>
          </a:bodyPr>
          <a:lstStyle/>
          <a:p>
            <a:r>
              <a:rPr lang="en-US" altLang="zh-CN" smtClean="0"/>
              <a:t>yoho ES cluster </a:t>
            </a:r>
            <a:r>
              <a:rPr lang="zh-CN" altLang="en-US" smtClean="0"/>
              <a:t>（</a:t>
            </a:r>
            <a:r>
              <a:rPr lang="en-US" altLang="zh-CN" smtClean="0"/>
              <a:t>aws</a:t>
            </a:r>
            <a:r>
              <a:rPr lang="zh-CN" altLang="en-US" smtClean="0"/>
              <a:t>）：</a:t>
            </a:r>
            <a:endParaRPr lang="en-US" altLang="zh-CN" smtClean="0"/>
          </a:p>
          <a:p>
            <a:r>
              <a:rPr lang="en-US" altLang="zh-CN" smtClean="0"/>
              <a:t>3 </a:t>
            </a:r>
            <a:r>
              <a:rPr lang="zh-CN" altLang="en-US" smtClean="0"/>
              <a:t>个主合格节点 其实</a:t>
            </a:r>
            <a:r>
              <a:rPr lang="en-US" altLang="zh-CN" smtClean="0"/>
              <a:t>1</a:t>
            </a:r>
            <a:r>
              <a:rPr lang="zh-CN" altLang="en-US" smtClean="0"/>
              <a:t>个是</a:t>
            </a:r>
            <a:r>
              <a:rPr lang="en-US" altLang="zh-CN" smtClean="0"/>
              <a:t>master</a:t>
            </a:r>
          </a:p>
          <a:p>
            <a:r>
              <a:rPr lang="en-US" altLang="zh-CN" smtClean="0"/>
              <a:t>5  </a:t>
            </a:r>
            <a:r>
              <a:rPr lang="zh-CN" altLang="en-US" smtClean="0"/>
              <a:t>个数据节点</a:t>
            </a:r>
            <a:endParaRPr lang="zh-CN" altLang="en-US"/>
          </a:p>
        </p:txBody>
      </p:sp>
      <p:pic>
        <p:nvPicPr>
          <p:cNvPr id="6" name="图片 5"/>
          <p:cNvPicPr>
            <a:picLocks noChangeAspect="1"/>
          </p:cNvPicPr>
          <p:nvPr/>
        </p:nvPicPr>
        <p:blipFill>
          <a:blip r:embed="rId5"/>
          <a:stretch>
            <a:fillRect/>
          </a:stretch>
        </p:blipFill>
        <p:spPr>
          <a:xfrm>
            <a:off x="812624" y="4359053"/>
            <a:ext cx="3477638" cy="2286000"/>
          </a:xfrm>
          <a:prstGeom prst="rect">
            <a:avLst/>
          </a:prstGeom>
        </p:spPr>
      </p:pic>
    </p:spTree>
    <p:extLst>
      <p:ext uri="{BB962C8B-B14F-4D97-AF65-F5344CB8AC3E}">
        <p14:creationId xmlns:p14="http://schemas.microsoft.com/office/powerpoint/2010/main" val="495409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Cluster </a:t>
            </a:r>
            <a:r>
              <a:rPr lang="en-US" altLang="zh-CN" smtClean="0"/>
              <a:t>-Master node</a:t>
            </a:r>
            <a:endParaRPr lang="zh-CN" altLang="en-US"/>
          </a:p>
        </p:txBody>
      </p:sp>
      <p:sp>
        <p:nvSpPr>
          <p:cNvPr id="3" name="内容占位符 2"/>
          <p:cNvSpPr>
            <a:spLocks noGrp="1"/>
          </p:cNvSpPr>
          <p:nvPr>
            <p:ph idx="1"/>
          </p:nvPr>
        </p:nvSpPr>
        <p:spPr>
          <a:xfrm>
            <a:off x="677334" y="1425147"/>
            <a:ext cx="8596668" cy="4616216"/>
          </a:xfrm>
        </p:spPr>
        <p:txBody>
          <a:bodyPr>
            <a:normAutofit/>
          </a:bodyPr>
          <a:lstStyle/>
          <a:p>
            <a:r>
              <a:rPr lang="zh-CN" altLang="en-US" smtClean="0"/>
              <a:t>功能</a:t>
            </a:r>
            <a:r>
              <a:rPr lang="zh-CN" altLang="en-US"/>
              <a:t>：</a:t>
            </a:r>
            <a:r>
              <a:rPr lang="zh-CN" altLang="en-US" smtClean="0"/>
              <a:t>管理集群、节点、索引</a:t>
            </a:r>
            <a:endParaRPr lang="en-US" altLang="zh-CN"/>
          </a:p>
          <a:p>
            <a:pPr marL="0" indent="0">
              <a:buNone/>
            </a:pPr>
            <a:r>
              <a:rPr lang="zh-CN" altLang="en-US" smtClean="0"/>
              <a:t>集群</a:t>
            </a:r>
            <a:r>
              <a:rPr lang="zh-CN" altLang="en-US"/>
              <a:t>（</a:t>
            </a:r>
            <a:r>
              <a:rPr lang="zh-CN" altLang="en-US" smtClean="0"/>
              <a:t>维护集群状态</a:t>
            </a:r>
            <a:r>
              <a:rPr lang="zh-CN" altLang="en-US"/>
              <a:t>，集群信息。配置信息）</a:t>
            </a:r>
          </a:p>
          <a:p>
            <a:pPr marL="0" indent="0">
              <a:buNone/>
            </a:pPr>
            <a:r>
              <a:rPr lang="zh-CN" altLang="en-US" smtClean="0"/>
              <a:t>节点（</a:t>
            </a:r>
            <a:r>
              <a:rPr lang="zh-CN" altLang="en-US"/>
              <a:t>控制分片的分配，同步，</a:t>
            </a:r>
            <a:r>
              <a:rPr lang="zh-CN" altLang="en-US" smtClean="0"/>
              <a:t>恢复）</a:t>
            </a:r>
            <a:endParaRPr lang="en-US" altLang="zh-CN" smtClean="0"/>
          </a:p>
          <a:p>
            <a:pPr marL="0" indent="0">
              <a:buNone/>
            </a:pPr>
            <a:r>
              <a:rPr lang="zh-CN" altLang="en-US" smtClean="0"/>
              <a:t>索引（</a:t>
            </a:r>
            <a:r>
              <a:rPr lang="zh-CN" altLang="en-US"/>
              <a:t>创建，关闭，删除，管理别名。管理模板，</a:t>
            </a:r>
            <a:r>
              <a:rPr lang="zh-CN" altLang="en-US" smtClean="0"/>
              <a:t>管理索引字段映射）</a:t>
            </a:r>
            <a:endParaRPr lang="en-US" altLang="zh-CN" smtClean="0"/>
          </a:p>
          <a:p>
            <a:pPr marL="0" indent="0">
              <a:buNone/>
            </a:pPr>
            <a:endParaRPr lang="en-US" altLang="zh-CN" smtClean="0"/>
          </a:p>
          <a:p>
            <a:r>
              <a:rPr lang="en-US" altLang="zh-CN" smtClean="0"/>
              <a:t>master</a:t>
            </a:r>
            <a:r>
              <a:rPr lang="zh-CN" altLang="en-US" smtClean="0"/>
              <a:t>与其他节点通信内容：</a:t>
            </a:r>
            <a:r>
              <a:rPr lang="en-GB" altLang="zh-CN"/>
              <a:t> </a:t>
            </a:r>
            <a:endParaRPr lang="en-GB" altLang="zh-CN" smtClean="0"/>
          </a:p>
          <a:p>
            <a:pPr marL="0" indent="0">
              <a:buNone/>
            </a:pPr>
            <a:r>
              <a:rPr lang="en-GB" altLang="zh-CN" smtClean="0"/>
              <a:t>1.cluster state</a:t>
            </a:r>
            <a:r>
              <a:rPr lang="zh-CN" altLang="en-US" smtClean="0"/>
              <a:t>（元数据）</a:t>
            </a:r>
            <a:r>
              <a:rPr lang="en-GB" altLang="zh-CN" smtClean="0"/>
              <a:t> </a:t>
            </a:r>
            <a:r>
              <a:rPr lang="zh-CN" altLang="en-US" smtClean="0"/>
              <a:t>同步</a:t>
            </a:r>
            <a:endParaRPr lang="en-GB" altLang="zh-CN" smtClean="0"/>
          </a:p>
          <a:p>
            <a:pPr marL="0" indent="0">
              <a:buNone/>
            </a:pPr>
            <a:r>
              <a:rPr lang="en-GB" altLang="zh-CN" smtClean="0"/>
              <a:t>2.</a:t>
            </a:r>
            <a:r>
              <a:rPr lang="zh-CN" altLang="en-US" smtClean="0"/>
              <a:t>健康检查 </a:t>
            </a:r>
            <a:r>
              <a:rPr lang="en-US" altLang="zh-CN" smtClean="0"/>
              <a:t>ping</a:t>
            </a:r>
          </a:p>
          <a:p>
            <a:pPr marL="0" indent="0">
              <a:buNone/>
            </a:pPr>
            <a:r>
              <a:rPr lang="en-US" altLang="zh-CN" smtClean="0"/>
              <a:t>3.</a:t>
            </a:r>
            <a:r>
              <a:rPr lang="zh-CN" altLang="en-US"/>
              <a:t> </a:t>
            </a:r>
            <a:r>
              <a:rPr lang="en-US" altLang="zh-CN"/>
              <a:t>master</a:t>
            </a:r>
            <a:r>
              <a:rPr lang="zh-CN" altLang="en-US"/>
              <a:t>一段</a:t>
            </a:r>
            <a:r>
              <a:rPr lang="zh-CN" altLang="en-US" smtClean="0"/>
              <a:t>时间（</a:t>
            </a:r>
            <a:r>
              <a:rPr lang="en-US" altLang="zh-CN" smtClean="0"/>
              <a:t>30s</a:t>
            </a:r>
            <a:r>
              <a:rPr lang="zh-CN" altLang="en-US" smtClean="0"/>
              <a:t>）去</a:t>
            </a:r>
            <a:r>
              <a:rPr lang="zh-CN" altLang="en-US"/>
              <a:t>主动去收集节点的磁盘使用量和分片的大小</a:t>
            </a:r>
            <a:endParaRPr lang="en-US" altLang="zh-CN" smtClean="0"/>
          </a:p>
          <a:p>
            <a:pPr marL="0" indent="0">
              <a:buNone/>
            </a:pPr>
            <a:endParaRPr lang="en-US" altLang="zh-CN" smtClean="0"/>
          </a:p>
          <a:p>
            <a:pPr marL="0" indent="0">
              <a:buNone/>
            </a:pPr>
            <a:endParaRPr lang="en-US" altLang="zh-CN" smtClean="0"/>
          </a:p>
        </p:txBody>
      </p:sp>
      <p:pic>
        <p:nvPicPr>
          <p:cNvPr id="4" name="图片 3"/>
          <p:cNvPicPr>
            <a:picLocks noChangeAspect="1"/>
          </p:cNvPicPr>
          <p:nvPr/>
        </p:nvPicPr>
        <p:blipFill>
          <a:blip r:embed="rId3"/>
          <a:stretch>
            <a:fillRect/>
          </a:stretch>
        </p:blipFill>
        <p:spPr>
          <a:xfrm>
            <a:off x="8052401" y="1955345"/>
            <a:ext cx="4057164" cy="4071629"/>
          </a:xfrm>
          <a:prstGeom prst="rect">
            <a:avLst/>
          </a:prstGeom>
        </p:spPr>
      </p:pic>
      <p:sp>
        <p:nvSpPr>
          <p:cNvPr id="5" name="文本框 4"/>
          <p:cNvSpPr txBox="1"/>
          <p:nvPr/>
        </p:nvSpPr>
        <p:spPr>
          <a:xfrm>
            <a:off x="7802554" y="1492479"/>
            <a:ext cx="1471448" cy="369332"/>
          </a:xfrm>
          <a:prstGeom prst="rect">
            <a:avLst/>
          </a:prstGeom>
          <a:noFill/>
        </p:spPr>
        <p:txBody>
          <a:bodyPr wrap="square" rtlCol="0">
            <a:spAutoFit/>
          </a:bodyPr>
          <a:lstStyle/>
          <a:p>
            <a:r>
              <a:rPr lang="zh-CN" altLang="en-US" smtClean="0"/>
              <a:t>集群状态：</a:t>
            </a:r>
            <a:endParaRPr lang="zh-CN" altLang="en-US"/>
          </a:p>
        </p:txBody>
      </p:sp>
    </p:spTree>
    <p:extLst>
      <p:ext uri="{BB962C8B-B14F-4D97-AF65-F5344CB8AC3E}">
        <p14:creationId xmlns:p14="http://schemas.microsoft.com/office/powerpoint/2010/main" val="3464892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78933"/>
          </a:xfrm>
        </p:spPr>
        <p:txBody>
          <a:bodyPr>
            <a:normAutofit fontScale="90000"/>
          </a:bodyPr>
          <a:lstStyle/>
          <a:p>
            <a:r>
              <a:rPr lang="en-US" altLang="zh-CN" smtClean="0"/>
              <a:t>Master election</a:t>
            </a:r>
            <a:br>
              <a:rPr lang="en-US" altLang="zh-CN" smtClean="0"/>
            </a:br>
            <a:r>
              <a:rPr lang="en-US" altLang="zh-CN"/>
              <a:t/>
            </a:r>
            <a:br>
              <a:rPr lang="en-US" altLang="zh-CN"/>
            </a:br>
            <a:endParaRPr lang="zh-CN" altLang="en-US"/>
          </a:p>
        </p:txBody>
      </p:sp>
      <p:sp>
        <p:nvSpPr>
          <p:cNvPr id="3" name="内容占位符 2"/>
          <p:cNvSpPr>
            <a:spLocks noGrp="1"/>
          </p:cNvSpPr>
          <p:nvPr>
            <p:ph idx="1"/>
          </p:nvPr>
        </p:nvSpPr>
        <p:spPr>
          <a:xfrm>
            <a:off x="677334" y="1546579"/>
            <a:ext cx="10176196" cy="4494784"/>
          </a:xfrm>
        </p:spPr>
        <p:txBody>
          <a:bodyPr>
            <a:normAutofit fontScale="70000" lnSpcReduction="20000"/>
          </a:bodyPr>
          <a:lstStyle/>
          <a:p>
            <a:r>
              <a:rPr lang="en-GB" altLang="zh-CN" smtClean="0"/>
              <a:t>Elasticsearch</a:t>
            </a:r>
            <a:r>
              <a:rPr lang="zh-CN" altLang="en-US"/>
              <a:t>并没有</a:t>
            </a:r>
            <a:r>
              <a:rPr lang="zh-CN" altLang="en-US" smtClean="0"/>
              <a:t>依赖像</a:t>
            </a:r>
            <a:r>
              <a:rPr lang="en-GB" altLang="zh-CN"/>
              <a:t>Zookeeper/Etcd</a:t>
            </a:r>
            <a:r>
              <a:rPr lang="zh-CN" altLang="en-US" smtClean="0"/>
              <a:t>这样</a:t>
            </a:r>
            <a:r>
              <a:rPr lang="zh-CN" altLang="en-US"/>
              <a:t>的工具 ，带来的好处是部署服务的成本和复杂度降低了 ，</a:t>
            </a:r>
            <a:r>
              <a:rPr lang="zh-CN" altLang="en-US" smtClean="0"/>
              <a:t>缺点自己实现选主逻辑是将一定的复杂</a:t>
            </a:r>
            <a:r>
              <a:rPr lang="zh-CN" altLang="en-US"/>
              <a:t>度带入了 </a:t>
            </a:r>
            <a:r>
              <a:rPr lang="en-GB" altLang="zh-CN"/>
              <a:t>Elasticsearch </a:t>
            </a:r>
            <a:r>
              <a:rPr lang="zh-CN" altLang="en-US"/>
              <a:t>内部 </a:t>
            </a:r>
            <a:endParaRPr lang="en-US" altLang="zh-CN" smtClean="0"/>
          </a:p>
          <a:p>
            <a:endParaRPr lang="en-US" altLang="zh-CN"/>
          </a:p>
          <a:p>
            <a:r>
              <a:rPr lang="en-US" altLang="zh-CN" smtClean="0"/>
              <a:t>when</a:t>
            </a:r>
            <a:r>
              <a:rPr lang="zh-CN" altLang="en-US" smtClean="0"/>
              <a:t>？</a:t>
            </a:r>
            <a:endParaRPr lang="en-US" altLang="zh-CN" smtClean="0"/>
          </a:p>
          <a:p>
            <a:pPr marL="0" indent="0">
              <a:buNone/>
            </a:pPr>
            <a:r>
              <a:rPr lang="en-US" altLang="zh-CN"/>
              <a:t>1</a:t>
            </a:r>
            <a:r>
              <a:rPr lang="zh-CN" altLang="en-US"/>
              <a:t>集群</a:t>
            </a:r>
            <a:r>
              <a:rPr lang="zh-CN" altLang="en-US" smtClean="0"/>
              <a:t>启动 </a:t>
            </a:r>
            <a:r>
              <a:rPr lang="en-US" altLang="zh-CN" smtClean="0"/>
              <a:t>2.Master </a:t>
            </a:r>
            <a:r>
              <a:rPr lang="zh-CN" altLang="en-US" smtClean="0"/>
              <a:t>失效</a:t>
            </a:r>
            <a:endParaRPr lang="en-US" altLang="zh-CN" smtClean="0"/>
          </a:p>
          <a:p>
            <a:pPr marL="0" indent="0">
              <a:buNone/>
            </a:pPr>
            <a:endParaRPr lang="en-US" altLang="zh-CN" smtClean="0"/>
          </a:p>
          <a:p>
            <a:r>
              <a:rPr lang="en-US" altLang="zh-CN" smtClean="0"/>
              <a:t>how</a:t>
            </a:r>
            <a:r>
              <a:rPr lang="zh-CN" altLang="en-US" smtClean="0"/>
              <a:t>？</a:t>
            </a:r>
            <a:r>
              <a:rPr lang="en-US" altLang="zh-CN" smtClean="0"/>
              <a:t>- ZenDiscovery</a:t>
            </a:r>
            <a:r>
              <a:rPr lang="zh-CN" altLang="en-US"/>
              <a:t>（默认</a:t>
            </a:r>
            <a:r>
              <a:rPr lang="zh-CN" altLang="en-US" smtClean="0"/>
              <a:t>）</a:t>
            </a:r>
            <a:endParaRPr lang="en-US" altLang="zh-CN" smtClean="0"/>
          </a:p>
          <a:p>
            <a:pPr marL="0" indent="0">
              <a:buNone/>
            </a:pPr>
            <a:r>
              <a:rPr lang="en-US" altLang="zh-CN" sz="1900" smtClean="0"/>
              <a:t>1.</a:t>
            </a:r>
            <a:r>
              <a:rPr lang="zh-CN" altLang="en-US" sz="1900" smtClean="0"/>
              <a:t>节点</a:t>
            </a:r>
            <a:r>
              <a:rPr lang="zh-CN" altLang="en-US" sz="1900"/>
              <a:t>启动后先</a:t>
            </a:r>
            <a:r>
              <a:rPr lang="en-GB" altLang="zh-CN" sz="1900" smtClean="0"/>
              <a:t>ping</a:t>
            </a:r>
            <a:r>
              <a:rPr lang="zh-CN" altLang="en-US" sz="1900" smtClean="0"/>
              <a:t>别的节点</a:t>
            </a:r>
            <a:r>
              <a:rPr lang="zh-CN" altLang="en-GB" sz="1900" smtClean="0"/>
              <a:t>（</a:t>
            </a:r>
            <a:r>
              <a:rPr lang="zh-CN" altLang="en-US" sz="1900"/>
              <a:t>这里的</a:t>
            </a:r>
            <a:r>
              <a:rPr lang="en-GB" altLang="zh-CN" sz="1900"/>
              <a:t>ping</a:t>
            </a:r>
            <a:r>
              <a:rPr lang="zh-CN" altLang="en-US" sz="1900"/>
              <a:t>是 </a:t>
            </a:r>
            <a:r>
              <a:rPr lang="en-GB" altLang="zh-CN" sz="1900"/>
              <a:t>Elasticsearch </a:t>
            </a:r>
            <a:r>
              <a:rPr lang="zh-CN" altLang="en-US" sz="1900"/>
              <a:t>的一个</a:t>
            </a:r>
            <a:r>
              <a:rPr lang="en-GB" altLang="zh-CN" sz="1900"/>
              <a:t>RPC</a:t>
            </a:r>
            <a:r>
              <a:rPr lang="zh-CN" altLang="en-US" sz="1900"/>
              <a:t>命令。如果 </a:t>
            </a:r>
            <a:r>
              <a:rPr lang="en-GB" altLang="zh-CN" sz="1900"/>
              <a:t>discovery.zen.ping.unicast.hosts </a:t>
            </a:r>
            <a:r>
              <a:rPr lang="zh-CN" altLang="en-US" sz="1900"/>
              <a:t>有设置，则</a:t>
            </a:r>
            <a:r>
              <a:rPr lang="en-GB" altLang="zh-CN" sz="1900"/>
              <a:t>ping</a:t>
            </a:r>
            <a:r>
              <a:rPr lang="zh-CN" altLang="en-US" sz="1900"/>
              <a:t>设置中的</a:t>
            </a:r>
            <a:r>
              <a:rPr lang="en-GB" altLang="zh-CN" sz="1900"/>
              <a:t>host</a:t>
            </a:r>
            <a:r>
              <a:rPr lang="zh-CN" altLang="en-GB" sz="1900"/>
              <a:t>，</a:t>
            </a:r>
            <a:r>
              <a:rPr lang="zh-CN" altLang="en-US" sz="1900"/>
              <a:t>否则尝试</a:t>
            </a:r>
            <a:r>
              <a:rPr lang="en-GB" altLang="zh-CN" sz="1900"/>
              <a:t>ping localhost </a:t>
            </a:r>
            <a:r>
              <a:rPr lang="zh-CN" altLang="en-US" sz="1900"/>
              <a:t>的几个端口， </a:t>
            </a:r>
            <a:r>
              <a:rPr lang="en-GB" altLang="zh-CN" sz="1900"/>
              <a:t>Elasticsearch </a:t>
            </a:r>
            <a:r>
              <a:rPr lang="zh-CN" altLang="en-US" sz="1900"/>
              <a:t>支持同一个主机启动多个节点） </a:t>
            </a:r>
            <a:endParaRPr lang="en-US" altLang="zh-CN" sz="1900"/>
          </a:p>
          <a:p>
            <a:pPr marL="0" indent="0">
              <a:buNone/>
            </a:pPr>
            <a:r>
              <a:rPr lang="en-US" altLang="zh-CN" sz="1900"/>
              <a:t>2</a:t>
            </a:r>
            <a:r>
              <a:rPr lang="en-US" altLang="zh-CN" sz="1900" smtClean="0"/>
              <a:t>.</a:t>
            </a:r>
            <a:r>
              <a:rPr lang="zh-CN" altLang="en-US" sz="1900">
                <a:solidFill>
                  <a:schemeClr val="tx1"/>
                </a:solidFill>
              </a:rPr>
              <a:t>每个</a:t>
            </a:r>
            <a:r>
              <a:rPr lang="zh-CN" altLang="en-US" sz="1900" smtClean="0">
                <a:solidFill>
                  <a:schemeClr val="tx1"/>
                </a:solidFill>
              </a:rPr>
              <a:t>节点</a:t>
            </a:r>
            <a:r>
              <a:rPr lang="zh-CN" altLang="en-US" sz="1900" smtClean="0"/>
              <a:t>计算</a:t>
            </a:r>
            <a:r>
              <a:rPr lang="zh-CN" altLang="en-US" sz="1900"/>
              <a:t>最低的已知节点</a:t>
            </a:r>
            <a:r>
              <a:rPr lang="en-US" altLang="zh-CN" sz="1900"/>
              <a:t>ID</a:t>
            </a:r>
            <a:r>
              <a:rPr lang="zh-CN" altLang="en-US" sz="1900"/>
              <a:t>，并向该节点发送投票</a:t>
            </a:r>
          </a:p>
          <a:p>
            <a:pPr marL="0" indent="0">
              <a:buNone/>
            </a:pPr>
            <a:r>
              <a:rPr lang="en-US" altLang="zh-CN" sz="1900"/>
              <a:t>3</a:t>
            </a:r>
            <a:r>
              <a:rPr lang="en-US" altLang="zh-CN" sz="1900" smtClean="0"/>
              <a:t>.</a:t>
            </a:r>
            <a:r>
              <a:rPr lang="zh-CN" altLang="en-US" sz="1900" smtClean="0"/>
              <a:t>如果</a:t>
            </a:r>
            <a:r>
              <a:rPr lang="zh-CN" altLang="en-US" sz="1900"/>
              <a:t>一个</a:t>
            </a:r>
            <a:r>
              <a:rPr lang="zh-CN" altLang="en-US" sz="1900" smtClean="0"/>
              <a:t>节点有</a:t>
            </a:r>
            <a:r>
              <a:rPr lang="en-US" altLang="zh-CN" sz="1900" smtClean="0"/>
              <a:t>master</a:t>
            </a:r>
            <a:r>
              <a:rPr lang="zh-CN" altLang="en-US" sz="1900" smtClean="0"/>
              <a:t>节点资格（</a:t>
            </a:r>
            <a:r>
              <a:rPr lang="en-US" altLang="zh-CN" sz="1900">
                <a:solidFill>
                  <a:schemeClr val="tx1"/>
                </a:solidFill>
              </a:rPr>
              <a:t> node.master: true </a:t>
            </a:r>
            <a:r>
              <a:rPr lang="zh-CN" altLang="en-US" sz="1900" smtClean="0"/>
              <a:t>），收到</a:t>
            </a:r>
            <a:r>
              <a:rPr lang="zh-CN" altLang="en-US" sz="1900"/>
              <a:t>足够多的票数（有多少选票赢得选举的定义就是所谓的法定人数。 是一个可配置的参数</a:t>
            </a:r>
            <a:endParaRPr lang="en-US" altLang="zh-CN" sz="1900"/>
          </a:p>
          <a:p>
            <a:pPr marL="0" indent="0">
              <a:buNone/>
            </a:pPr>
            <a:r>
              <a:rPr lang="zh-CN" altLang="en-US" sz="1900" smtClean="0"/>
              <a:t>），</a:t>
            </a:r>
            <a:r>
              <a:rPr lang="zh-CN" altLang="en-US" sz="1900"/>
              <a:t>并且该节点也为自己投票，那么它将扮演</a:t>
            </a:r>
            <a:r>
              <a:rPr lang="en-US" altLang="zh-CN" sz="1900"/>
              <a:t>master</a:t>
            </a:r>
            <a:r>
              <a:rPr lang="zh-CN" altLang="en-US" sz="1900"/>
              <a:t>的角色，开始发布集群状态</a:t>
            </a:r>
            <a:r>
              <a:rPr lang="zh-CN" altLang="en-US" sz="1900" smtClean="0"/>
              <a:t>。</a:t>
            </a:r>
            <a:endParaRPr lang="en-US" altLang="zh-CN" sz="1900" smtClean="0"/>
          </a:p>
          <a:p>
            <a:pPr marL="0" indent="0">
              <a:buNone/>
            </a:pPr>
            <a:r>
              <a:rPr lang="en-US" altLang="zh-CN" sz="1900" smtClean="0"/>
              <a:t>4.</a:t>
            </a:r>
            <a:r>
              <a:rPr lang="zh-CN" altLang="en-US" sz="1900" smtClean="0"/>
              <a:t>被选为</a:t>
            </a:r>
            <a:r>
              <a:rPr lang="en-GB" altLang="zh-CN" sz="1900" smtClean="0"/>
              <a:t>master</a:t>
            </a:r>
            <a:r>
              <a:rPr lang="zh-CN" altLang="en-US" sz="1900" smtClean="0"/>
              <a:t>的节点</a:t>
            </a:r>
            <a:r>
              <a:rPr lang="zh-CN" altLang="en-GB" sz="1900" smtClean="0"/>
              <a:t>，</a:t>
            </a:r>
            <a:r>
              <a:rPr lang="zh-CN" altLang="en-US" sz="1900" smtClean="0"/>
              <a:t>开始</a:t>
            </a:r>
            <a:r>
              <a:rPr lang="zh-CN" altLang="en-US" sz="1900"/>
              <a:t>等待节点数达到 </a:t>
            </a:r>
            <a:r>
              <a:rPr lang="en-GB" altLang="zh-CN" sz="1900"/>
              <a:t>discovery.zen.minimum_master_nodes </a:t>
            </a:r>
            <a:r>
              <a:rPr lang="zh-CN" altLang="en-GB" sz="1900" smtClean="0"/>
              <a:t>，</a:t>
            </a:r>
            <a:r>
              <a:rPr lang="zh-CN" altLang="en-US" sz="1900"/>
              <a:t>然后提供服务 </a:t>
            </a:r>
          </a:p>
          <a:p>
            <a:pPr marL="0" indent="0">
              <a:buNone/>
            </a:pPr>
            <a:endParaRPr lang="en-US" altLang="zh-CN" sz="2000" smtClean="0"/>
          </a:p>
          <a:p>
            <a:r>
              <a:rPr lang="zh-CN" altLang="en-US" smtClean="0"/>
              <a:t>解决脑裂问题  </a:t>
            </a:r>
            <a:r>
              <a:rPr lang="en-GB" altLang="zh-CN" smtClean="0"/>
              <a:t>discovery.zen.minimum_master_nodes </a:t>
            </a:r>
            <a:endParaRPr lang="en-US" altLang="zh-CN" smtClean="0"/>
          </a:p>
          <a:p>
            <a:pPr marL="0" indent="0">
              <a:buNone/>
            </a:pPr>
            <a:r>
              <a:rPr lang="en-US" altLang="zh-CN" smtClean="0"/>
              <a:t>master</a:t>
            </a:r>
            <a:r>
              <a:rPr lang="zh-CN" altLang="en-US" smtClean="0"/>
              <a:t>合格节点数设置为：</a:t>
            </a:r>
            <a:r>
              <a:rPr lang="en-US" altLang="zh-CN" smtClean="0"/>
              <a:t>n/2+1  n</a:t>
            </a:r>
            <a:r>
              <a:rPr lang="zh-CN" altLang="en-US" smtClean="0"/>
              <a:t>为总节点数   </a:t>
            </a:r>
            <a:endParaRPr lang="zh-CN" altLang="en-US"/>
          </a:p>
        </p:txBody>
      </p:sp>
      <p:pic>
        <p:nvPicPr>
          <p:cNvPr id="4" name="图片 3"/>
          <p:cNvPicPr>
            <a:picLocks noChangeAspect="1"/>
          </p:cNvPicPr>
          <p:nvPr/>
        </p:nvPicPr>
        <p:blipFill>
          <a:blip r:embed="rId3"/>
          <a:stretch>
            <a:fillRect/>
          </a:stretch>
        </p:blipFill>
        <p:spPr>
          <a:xfrm>
            <a:off x="4762500" y="5422149"/>
            <a:ext cx="2315588" cy="1238428"/>
          </a:xfrm>
          <a:prstGeom prst="rect">
            <a:avLst/>
          </a:prstGeom>
        </p:spPr>
      </p:pic>
    </p:spTree>
    <p:extLst>
      <p:ext uri="{BB962C8B-B14F-4D97-AF65-F5344CB8AC3E}">
        <p14:creationId xmlns:p14="http://schemas.microsoft.com/office/powerpoint/2010/main" val="647276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6469700" cy="1320800"/>
          </a:xfrm>
        </p:spPr>
        <p:txBody>
          <a:bodyPr/>
          <a:lstStyle/>
          <a:p>
            <a:r>
              <a:rPr lang="en-US" altLang="zh-CN" smtClean="0"/>
              <a:t>shard</a:t>
            </a:r>
            <a:endParaRPr lang="zh-CN" altLang="en-US"/>
          </a:p>
        </p:txBody>
      </p:sp>
      <p:sp>
        <p:nvSpPr>
          <p:cNvPr id="3" name="内容占位符 2"/>
          <p:cNvSpPr>
            <a:spLocks noGrp="1"/>
          </p:cNvSpPr>
          <p:nvPr>
            <p:ph idx="1"/>
          </p:nvPr>
        </p:nvSpPr>
        <p:spPr>
          <a:xfrm>
            <a:off x="677333" y="1418897"/>
            <a:ext cx="9997515" cy="4622465"/>
          </a:xfrm>
        </p:spPr>
        <p:txBody>
          <a:bodyPr>
            <a:normAutofit/>
          </a:bodyPr>
          <a:lstStyle/>
          <a:p>
            <a:r>
              <a:rPr lang="zh-CN" altLang="en-US" smtClean="0"/>
              <a:t>主分片</a:t>
            </a:r>
            <a:endParaRPr lang="en-US" altLang="zh-CN" smtClean="0"/>
          </a:p>
          <a:p>
            <a:pPr marL="0" indent="0">
              <a:buNone/>
            </a:pPr>
            <a:r>
              <a:rPr lang="zh-CN" altLang="en-US" smtClean="0"/>
              <a:t>一个索引可以配置多个主分片。为了提高写性能</a:t>
            </a:r>
            <a:endParaRPr lang="en-US" altLang="zh-CN" smtClean="0"/>
          </a:p>
          <a:p>
            <a:r>
              <a:rPr lang="zh-CN" altLang="en-US"/>
              <a:t>复制</a:t>
            </a:r>
            <a:r>
              <a:rPr lang="zh-CN" altLang="en-US" smtClean="0"/>
              <a:t>分片</a:t>
            </a:r>
            <a:endParaRPr lang="en-US" altLang="zh-CN" smtClean="0"/>
          </a:p>
          <a:p>
            <a:pPr marL="0" indent="0">
              <a:buNone/>
            </a:pPr>
            <a:r>
              <a:rPr lang="zh-CN" altLang="en-US" smtClean="0"/>
              <a:t>一个主分片可以配置多个复制分片。为了提高读性能和集群可用性</a:t>
            </a:r>
            <a:endParaRPr lang="en-US" altLang="zh-CN" smtClean="0"/>
          </a:p>
          <a:p>
            <a:r>
              <a:rPr lang="zh-CN" altLang="en-US"/>
              <a:t>集群健康状态</a:t>
            </a:r>
          </a:p>
          <a:p>
            <a:pPr marL="0" indent="0">
              <a:buNone/>
            </a:pPr>
            <a:r>
              <a:rPr lang="en-US" altLang="zh-CN" smtClean="0"/>
              <a:t>green</a:t>
            </a:r>
            <a:r>
              <a:rPr lang="zh-CN" altLang="en-US" smtClean="0"/>
              <a:t>所有</a:t>
            </a:r>
            <a:r>
              <a:rPr lang="zh-CN" altLang="en-US"/>
              <a:t>的主分片和副本分片都正常运行。</a:t>
            </a:r>
          </a:p>
          <a:p>
            <a:pPr marL="0" indent="0">
              <a:buNone/>
            </a:pPr>
            <a:r>
              <a:rPr lang="en-US" altLang="zh-CN" smtClean="0"/>
              <a:t>yellow</a:t>
            </a:r>
            <a:r>
              <a:rPr lang="zh-CN" altLang="en-US" smtClean="0"/>
              <a:t>所有</a:t>
            </a:r>
            <a:r>
              <a:rPr lang="zh-CN" altLang="en-US"/>
              <a:t>的主分片都正常运行，但不是所有的副本分片都正常运行。这意味着存在单点故障风险</a:t>
            </a:r>
          </a:p>
          <a:p>
            <a:pPr marL="0" indent="0">
              <a:buNone/>
            </a:pPr>
            <a:r>
              <a:rPr lang="en-US" altLang="zh-CN" smtClean="0"/>
              <a:t>red </a:t>
            </a:r>
            <a:r>
              <a:rPr lang="zh-CN" altLang="en-US" smtClean="0"/>
              <a:t>有</a:t>
            </a:r>
            <a:r>
              <a:rPr lang="zh-CN" altLang="en-US"/>
              <a:t>主分片没能正常</a:t>
            </a:r>
            <a:r>
              <a:rPr lang="zh-CN" altLang="en-US" smtClean="0"/>
              <a:t>运行</a:t>
            </a:r>
            <a:endParaRPr lang="en-US" altLang="zh-CN"/>
          </a:p>
          <a:p>
            <a:r>
              <a:rPr lang="zh-CN" altLang="en-US" smtClean="0"/>
              <a:t>扩容和高可用</a:t>
            </a:r>
            <a:endParaRPr lang="en-US" altLang="zh-CN" smtClean="0"/>
          </a:p>
          <a:p>
            <a:pPr marL="0" indent="0">
              <a:buNone/>
            </a:pPr>
            <a:endParaRPr lang="zh-CN" altLang="en-US"/>
          </a:p>
        </p:txBody>
      </p:sp>
      <p:pic>
        <p:nvPicPr>
          <p:cNvPr id="8" name="图片 7"/>
          <p:cNvPicPr>
            <a:picLocks noChangeAspect="1"/>
          </p:cNvPicPr>
          <p:nvPr/>
        </p:nvPicPr>
        <p:blipFill>
          <a:blip r:embed="rId2"/>
          <a:stretch>
            <a:fillRect/>
          </a:stretch>
        </p:blipFill>
        <p:spPr>
          <a:xfrm>
            <a:off x="8179250" y="308226"/>
            <a:ext cx="1238095" cy="1304762"/>
          </a:xfrm>
          <a:prstGeom prst="rect">
            <a:avLst/>
          </a:prstGeom>
        </p:spPr>
      </p:pic>
      <p:pic>
        <p:nvPicPr>
          <p:cNvPr id="9" name="图片 8"/>
          <p:cNvPicPr>
            <a:picLocks noChangeAspect="1"/>
          </p:cNvPicPr>
          <p:nvPr/>
        </p:nvPicPr>
        <p:blipFill>
          <a:blip r:embed="rId3"/>
          <a:stretch>
            <a:fillRect/>
          </a:stretch>
        </p:blipFill>
        <p:spPr>
          <a:xfrm>
            <a:off x="9273384" y="69543"/>
            <a:ext cx="1219048" cy="3247619"/>
          </a:xfrm>
          <a:prstGeom prst="rect">
            <a:avLst/>
          </a:prstGeom>
        </p:spPr>
      </p:pic>
      <p:pic>
        <p:nvPicPr>
          <p:cNvPr id="10" name="图片 9"/>
          <p:cNvPicPr>
            <a:picLocks noChangeAspect="1"/>
          </p:cNvPicPr>
          <p:nvPr/>
        </p:nvPicPr>
        <p:blipFill>
          <a:blip r:embed="rId4"/>
          <a:stretch>
            <a:fillRect/>
          </a:stretch>
        </p:blipFill>
        <p:spPr>
          <a:xfrm>
            <a:off x="2715720" y="4636207"/>
            <a:ext cx="3365365" cy="1169685"/>
          </a:xfrm>
          <a:prstGeom prst="rect">
            <a:avLst/>
          </a:prstGeom>
        </p:spPr>
      </p:pic>
      <p:pic>
        <p:nvPicPr>
          <p:cNvPr id="11" name="图片 10"/>
          <p:cNvPicPr>
            <a:picLocks noChangeAspect="1"/>
          </p:cNvPicPr>
          <p:nvPr/>
        </p:nvPicPr>
        <p:blipFill>
          <a:blip r:embed="rId5"/>
          <a:stretch>
            <a:fillRect/>
          </a:stretch>
        </p:blipFill>
        <p:spPr>
          <a:xfrm>
            <a:off x="2447682" y="5482481"/>
            <a:ext cx="3367641" cy="1257626"/>
          </a:xfrm>
          <a:prstGeom prst="rect">
            <a:avLst/>
          </a:prstGeom>
        </p:spPr>
      </p:pic>
      <p:pic>
        <p:nvPicPr>
          <p:cNvPr id="12" name="图片 11"/>
          <p:cNvPicPr>
            <a:picLocks noChangeAspect="1"/>
          </p:cNvPicPr>
          <p:nvPr/>
        </p:nvPicPr>
        <p:blipFill>
          <a:blip r:embed="rId6"/>
          <a:stretch>
            <a:fillRect/>
          </a:stretch>
        </p:blipFill>
        <p:spPr>
          <a:xfrm>
            <a:off x="6817874" y="4298671"/>
            <a:ext cx="4911019" cy="1268277"/>
          </a:xfrm>
          <a:prstGeom prst="rect">
            <a:avLst/>
          </a:prstGeom>
        </p:spPr>
      </p:pic>
      <p:pic>
        <p:nvPicPr>
          <p:cNvPr id="13" name="图片 12"/>
          <p:cNvPicPr>
            <a:picLocks noChangeAspect="1"/>
          </p:cNvPicPr>
          <p:nvPr/>
        </p:nvPicPr>
        <p:blipFill>
          <a:blip r:embed="rId7"/>
          <a:stretch>
            <a:fillRect/>
          </a:stretch>
        </p:blipFill>
        <p:spPr>
          <a:xfrm>
            <a:off x="7206777" y="5640395"/>
            <a:ext cx="3356665" cy="941798"/>
          </a:xfrm>
          <a:prstGeom prst="rect">
            <a:avLst/>
          </a:prstGeom>
        </p:spPr>
      </p:pic>
      <p:sp>
        <p:nvSpPr>
          <p:cNvPr id="14" name="矩形 13"/>
          <p:cNvSpPr/>
          <p:nvPr/>
        </p:nvSpPr>
        <p:spPr>
          <a:xfrm>
            <a:off x="5876768" y="5597566"/>
            <a:ext cx="1218603" cy="369332"/>
          </a:xfrm>
          <a:prstGeom prst="rect">
            <a:avLst/>
          </a:prstGeom>
        </p:spPr>
        <p:txBody>
          <a:bodyPr wrap="none">
            <a:spAutoFit/>
          </a:bodyPr>
          <a:lstStyle/>
          <a:p>
            <a:r>
              <a:rPr lang="en-US" altLang="zh-CN" dirty="0" smtClean="0"/>
              <a:t>kill Node1</a:t>
            </a:r>
            <a:endParaRPr lang="zh-CN" altLang="en-US" dirty="0"/>
          </a:p>
        </p:txBody>
      </p:sp>
      <p:sp>
        <p:nvSpPr>
          <p:cNvPr id="15" name="矩形 14"/>
          <p:cNvSpPr/>
          <p:nvPr/>
        </p:nvSpPr>
        <p:spPr>
          <a:xfrm>
            <a:off x="1106720" y="5844870"/>
            <a:ext cx="1279517" cy="369332"/>
          </a:xfrm>
          <a:prstGeom prst="rect">
            <a:avLst/>
          </a:prstGeom>
        </p:spPr>
        <p:txBody>
          <a:bodyPr wrap="none">
            <a:spAutoFit/>
          </a:bodyPr>
          <a:lstStyle/>
          <a:p>
            <a:r>
              <a:rPr lang="en-US" altLang="zh-CN" smtClean="0"/>
              <a:t>add Node3</a:t>
            </a:r>
            <a:endParaRPr lang="zh-CN" altLang="en-US" dirty="0"/>
          </a:p>
        </p:txBody>
      </p:sp>
    </p:spTree>
    <p:extLst>
      <p:ext uri="{BB962C8B-B14F-4D97-AF65-F5344CB8AC3E}">
        <p14:creationId xmlns:p14="http://schemas.microsoft.com/office/powerpoint/2010/main" val="452236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shard </a:t>
            </a:r>
            <a:r>
              <a:rPr lang="en-US" altLang="zh-CN" smtClean="0"/>
              <a:t>allocation</a:t>
            </a:r>
            <a:endParaRPr lang="zh-CN" altLang="en-US"/>
          </a:p>
        </p:txBody>
      </p:sp>
      <p:sp>
        <p:nvSpPr>
          <p:cNvPr id="3" name="内容占位符 2"/>
          <p:cNvSpPr>
            <a:spLocks noGrp="1"/>
          </p:cNvSpPr>
          <p:nvPr>
            <p:ph idx="1"/>
          </p:nvPr>
        </p:nvSpPr>
        <p:spPr>
          <a:xfrm>
            <a:off x="677334" y="1618593"/>
            <a:ext cx="8596668" cy="4422769"/>
          </a:xfrm>
        </p:spPr>
        <p:txBody>
          <a:bodyPr/>
          <a:lstStyle/>
          <a:p>
            <a:r>
              <a:rPr lang="en-US" altLang="zh-CN"/>
              <a:t>allocation</a:t>
            </a:r>
            <a:r>
              <a:rPr lang="zh-CN" altLang="en-US"/>
              <a:t>就是把分片指派到集群中某个节点的过程</a:t>
            </a:r>
            <a:r>
              <a:rPr lang="en-US" altLang="zh-CN"/>
              <a:t>. </a:t>
            </a:r>
            <a:r>
              <a:rPr lang="zh-CN" altLang="en-US">
                <a:solidFill>
                  <a:schemeClr val="tx1"/>
                </a:solidFill>
              </a:rPr>
              <a:t>分配决策由</a:t>
            </a:r>
            <a:r>
              <a:rPr lang="en-US" altLang="zh-CN">
                <a:solidFill>
                  <a:srgbClr val="FF0000"/>
                </a:solidFill>
              </a:rPr>
              <a:t>master</a:t>
            </a:r>
            <a:r>
              <a:rPr lang="zh-CN" altLang="en-US">
                <a:solidFill>
                  <a:srgbClr val="FF0000"/>
                </a:solidFill>
              </a:rPr>
              <a:t>节点</a:t>
            </a:r>
            <a:r>
              <a:rPr lang="zh-CN" altLang="en-US">
                <a:solidFill>
                  <a:schemeClr val="tx1"/>
                </a:solidFill>
              </a:rPr>
              <a:t>完成</a:t>
            </a:r>
          </a:p>
          <a:p>
            <a:r>
              <a:rPr lang="en-US" altLang="zh-CN"/>
              <a:t>when</a:t>
            </a:r>
            <a:r>
              <a:rPr lang="zh-CN" altLang="en-US"/>
              <a:t>：</a:t>
            </a:r>
            <a:endParaRPr lang="en-US" altLang="zh-CN"/>
          </a:p>
          <a:p>
            <a:pPr marL="0" indent="0">
              <a:buNone/>
            </a:pPr>
            <a:r>
              <a:rPr lang="en-US" altLang="zh-CN"/>
              <a:t>index </a:t>
            </a:r>
            <a:r>
              <a:rPr lang="zh-CN" altLang="en-US" smtClean="0"/>
              <a:t>增删</a:t>
            </a:r>
            <a:endParaRPr lang="en-US" altLang="zh-CN" smtClean="0"/>
          </a:p>
          <a:p>
            <a:pPr marL="0" indent="0">
              <a:buNone/>
            </a:pPr>
            <a:r>
              <a:rPr lang="en-US" altLang="zh-CN" smtClean="0"/>
              <a:t>node </a:t>
            </a:r>
            <a:r>
              <a:rPr lang="zh-CN" altLang="en-US" smtClean="0"/>
              <a:t>增删</a:t>
            </a:r>
            <a:endParaRPr lang="en-US" altLang="zh-CN" smtClean="0"/>
          </a:p>
          <a:p>
            <a:pPr marL="0" indent="0">
              <a:buNone/>
            </a:pPr>
            <a:r>
              <a:rPr lang="zh-CN" altLang="en-US" smtClean="0"/>
              <a:t>集群</a:t>
            </a:r>
            <a:r>
              <a:rPr lang="zh-CN" altLang="en-US"/>
              <a:t>重</a:t>
            </a:r>
            <a:r>
              <a:rPr lang="zh-CN" altLang="en-US" smtClean="0"/>
              <a:t>启</a:t>
            </a:r>
            <a:endParaRPr lang="en-US" altLang="zh-CN" smtClean="0"/>
          </a:p>
          <a:p>
            <a:pPr marL="0" indent="0">
              <a:buNone/>
            </a:pPr>
            <a:r>
              <a:rPr lang="zh-CN" altLang="en-US" smtClean="0"/>
              <a:t>分片数配置改变</a:t>
            </a:r>
            <a:endParaRPr lang="en-US" altLang="zh-CN" smtClean="0"/>
          </a:p>
          <a:p>
            <a:pPr marL="0" indent="0">
              <a:buNone/>
            </a:pPr>
            <a:r>
              <a:rPr lang="zh-CN" altLang="en-US"/>
              <a:t>触发</a:t>
            </a:r>
            <a:r>
              <a:rPr lang="zh-CN" altLang="en-US" smtClean="0"/>
              <a:t>手动</a:t>
            </a:r>
            <a:r>
              <a:rPr lang="zh-CN" altLang="en-US"/>
              <a:t>分配</a:t>
            </a:r>
          </a:p>
          <a:p>
            <a:r>
              <a:rPr lang="en-US" altLang="zh-CN"/>
              <a:t>how:</a:t>
            </a:r>
          </a:p>
          <a:p>
            <a:pPr marL="0" indent="0">
              <a:buNone/>
            </a:pPr>
            <a:r>
              <a:rPr lang="zh-CN" altLang="en-US"/>
              <a:t>主分片和复制分分片不会在同一个节点</a:t>
            </a:r>
            <a:endParaRPr lang="en-US" altLang="zh-CN"/>
          </a:p>
          <a:p>
            <a:pPr marL="0" indent="0">
              <a:buNone/>
            </a:pPr>
            <a:r>
              <a:rPr lang="zh-CN" altLang="en-US" smtClean="0"/>
              <a:t>磁盘</a:t>
            </a:r>
            <a:r>
              <a:rPr lang="zh-CN" altLang="en-US"/>
              <a:t>阈值等</a:t>
            </a:r>
          </a:p>
          <a:p>
            <a:endParaRPr lang="zh-CN" altLang="en-US"/>
          </a:p>
        </p:txBody>
      </p:sp>
    </p:spTree>
    <p:extLst>
      <p:ext uri="{BB962C8B-B14F-4D97-AF65-F5344CB8AC3E}">
        <p14:creationId xmlns:p14="http://schemas.microsoft.com/office/powerpoint/2010/main" val="3729750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914400"/>
          </a:xfrm>
        </p:spPr>
        <p:txBody>
          <a:bodyPr/>
          <a:lstStyle/>
          <a:p>
            <a:r>
              <a:rPr lang="en-US" altLang="zh-CN" smtClean="0"/>
              <a:t>indexing</a:t>
            </a:r>
            <a:endParaRPr lang="zh-CN" altLang="en-US"/>
          </a:p>
        </p:txBody>
      </p:sp>
      <p:pic>
        <p:nvPicPr>
          <p:cNvPr id="4" name="内容占位符 3"/>
          <p:cNvPicPr>
            <a:picLocks noGrp="1" noChangeAspect="1"/>
          </p:cNvPicPr>
          <p:nvPr>
            <p:ph idx="1"/>
          </p:nvPr>
        </p:nvPicPr>
        <p:blipFill>
          <a:blip r:embed="rId3"/>
          <a:stretch>
            <a:fillRect/>
          </a:stretch>
        </p:blipFill>
        <p:spPr>
          <a:xfrm>
            <a:off x="2813274" y="-73510"/>
            <a:ext cx="9378726" cy="3728995"/>
          </a:xfrm>
          <a:prstGeom prst="rect">
            <a:avLst/>
          </a:prstGeom>
        </p:spPr>
      </p:pic>
      <p:pic>
        <p:nvPicPr>
          <p:cNvPr id="5" name="图片 4"/>
          <p:cNvPicPr>
            <a:picLocks noChangeAspect="1"/>
          </p:cNvPicPr>
          <p:nvPr/>
        </p:nvPicPr>
        <p:blipFill>
          <a:blip r:embed="rId4"/>
          <a:stretch>
            <a:fillRect/>
          </a:stretch>
        </p:blipFill>
        <p:spPr>
          <a:xfrm>
            <a:off x="252248" y="3775676"/>
            <a:ext cx="4454839" cy="2636108"/>
          </a:xfrm>
          <a:prstGeom prst="rect">
            <a:avLst/>
          </a:prstGeom>
        </p:spPr>
      </p:pic>
      <p:pic>
        <p:nvPicPr>
          <p:cNvPr id="6" name="图片 5"/>
          <p:cNvPicPr>
            <a:picLocks noChangeAspect="1"/>
          </p:cNvPicPr>
          <p:nvPr/>
        </p:nvPicPr>
        <p:blipFill>
          <a:blip r:embed="rId5"/>
          <a:stretch>
            <a:fillRect/>
          </a:stretch>
        </p:blipFill>
        <p:spPr>
          <a:xfrm>
            <a:off x="4405245" y="3775676"/>
            <a:ext cx="4114883" cy="2515917"/>
          </a:xfrm>
          <a:prstGeom prst="rect">
            <a:avLst/>
          </a:prstGeom>
        </p:spPr>
      </p:pic>
      <p:pic>
        <p:nvPicPr>
          <p:cNvPr id="7" name="图片 6"/>
          <p:cNvPicPr>
            <a:picLocks noChangeAspect="1"/>
          </p:cNvPicPr>
          <p:nvPr/>
        </p:nvPicPr>
        <p:blipFill>
          <a:blip r:embed="rId6"/>
          <a:stretch>
            <a:fillRect/>
          </a:stretch>
        </p:blipFill>
        <p:spPr>
          <a:xfrm>
            <a:off x="8520128" y="3857688"/>
            <a:ext cx="3439807" cy="2554096"/>
          </a:xfrm>
          <a:prstGeom prst="rect">
            <a:avLst/>
          </a:prstGeom>
        </p:spPr>
      </p:pic>
      <p:sp>
        <p:nvSpPr>
          <p:cNvPr id="3" name="文本框 2"/>
          <p:cNvSpPr txBox="1"/>
          <p:nvPr/>
        </p:nvSpPr>
        <p:spPr>
          <a:xfrm>
            <a:off x="252248" y="1376855"/>
            <a:ext cx="2913441" cy="2154436"/>
          </a:xfrm>
          <a:prstGeom prst="rect">
            <a:avLst/>
          </a:prstGeom>
          <a:noFill/>
        </p:spPr>
        <p:txBody>
          <a:bodyPr wrap="square" rtlCol="0">
            <a:spAutoFit/>
          </a:bodyPr>
          <a:lstStyle/>
          <a:p>
            <a:r>
              <a:rPr lang="en-US" altLang="zh-CN" smtClean="0"/>
              <a:t>refresh </a:t>
            </a:r>
            <a:r>
              <a:rPr lang="zh-CN" altLang="en-US" smtClean="0"/>
              <a:t>刷新 （近实时频率）</a:t>
            </a:r>
            <a:endParaRPr lang="en-US" altLang="zh-CN" smtClean="0"/>
          </a:p>
          <a:p>
            <a:r>
              <a:rPr lang="zh-CN" altLang="en-US" sz="1600"/>
              <a:t>内存 </a:t>
            </a:r>
            <a:r>
              <a:rPr lang="en-GB" altLang="zh-CN" sz="1600"/>
              <a:t>buffer </a:t>
            </a:r>
            <a:r>
              <a:rPr lang="en-GB" altLang="zh-CN" sz="1600" smtClean="0"/>
              <a:t>-&gt;</a:t>
            </a:r>
            <a:r>
              <a:rPr lang="zh-CN" altLang="en-US" sz="1600" smtClean="0"/>
              <a:t>文件系统缓存</a:t>
            </a:r>
            <a:endParaRPr lang="en-US" altLang="zh-CN" sz="1600"/>
          </a:p>
          <a:p>
            <a:endParaRPr lang="en-US" altLang="zh-CN" smtClean="0"/>
          </a:p>
          <a:p>
            <a:r>
              <a:rPr lang="en-US" altLang="zh-CN" smtClean="0"/>
              <a:t>flush </a:t>
            </a:r>
            <a:r>
              <a:rPr lang="zh-CN" altLang="en-US" smtClean="0"/>
              <a:t>冲洗</a:t>
            </a:r>
            <a:endParaRPr lang="en-US" altLang="zh-CN" smtClean="0"/>
          </a:p>
          <a:p>
            <a:r>
              <a:rPr lang="zh-CN" altLang="en-US" sz="1600"/>
              <a:t>文件系统</a:t>
            </a:r>
            <a:r>
              <a:rPr lang="zh-CN" altLang="en-US" sz="1600" smtClean="0"/>
              <a:t>缓存</a:t>
            </a:r>
            <a:r>
              <a:rPr lang="en-US" altLang="zh-CN" sz="1600" smtClean="0"/>
              <a:t>-&gt; </a:t>
            </a:r>
            <a:r>
              <a:rPr lang="zh-CN" altLang="en-US" sz="1600" smtClean="0"/>
              <a:t>磁盘</a:t>
            </a:r>
            <a:endParaRPr lang="en-US" altLang="zh-CN" sz="1600" smtClean="0"/>
          </a:p>
          <a:p>
            <a:r>
              <a:rPr lang="zh-CN" altLang="en-US" sz="1600" smtClean="0"/>
              <a:t>删除</a:t>
            </a:r>
            <a:r>
              <a:rPr lang="en-US" altLang="zh-CN" sz="1600" smtClean="0"/>
              <a:t>translog</a:t>
            </a:r>
          </a:p>
          <a:p>
            <a:endParaRPr lang="en-US" altLang="zh-CN" sz="1600" b="1"/>
          </a:p>
          <a:p>
            <a:endParaRPr lang="en-US" altLang="zh-CN" sz="1600"/>
          </a:p>
        </p:txBody>
      </p:sp>
      <p:sp>
        <p:nvSpPr>
          <p:cNvPr id="8" name="矩形 7"/>
          <p:cNvSpPr/>
          <p:nvPr/>
        </p:nvSpPr>
        <p:spPr>
          <a:xfrm>
            <a:off x="3324105" y="407397"/>
            <a:ext cx="4574025" cy="276999"/>
          </a:xfrm>
          <a:prstGeom prst="rect">
            <a:avLst/>
          </a:prstGeom>
        </p:spPr>
        <p:txBody>
          <a:bodyPr wrap="square">
            <a:spAutoFit/>
          </a:bodyPr>
          <a:lstStyle/>
          <a:p>
            <a:r>
              <a:rPr lang="en-US" altLang="zh-CN" sz="1200" b="1"/>
              <a:t>shard = hash(document_id) % (num_of_primary_shards)</a:t>
            </a:r>
            <a:endParaRPr lang="zh-CN" altLang="en-US" sz="1200"/>
          </a:p>
        </p:txBody>
      </p:sp>
    </p:spTree>
    <p:extLst>
      <p:ext uri="{BB962C8B-B14F-4D97-AF65-F5344CB8AC3E}">
        <p14:creationId xmlns:p14="http://schemas.microsoft.com/office/powerpoint/2010/main" val="295312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1125</TotalTime>
  <Words>2131</Words>
  <Application>Microsoft Office PowerPoint</Application>
  <PresentationFormat>宽屏</PresentationFormat>
  <Paragraphs>278</Paragraphs>
  <Slides>18</Slides>
  <Notes>10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7" baseType="lpstr">
      <vt:lpstr>方正姚体</vt:lpstr>
      <vt:lpstr>华文新魏</vt:lpstr>
      <vt:lpstr>宋体</vt:lpstr>
      <vt:lpstr>Arial</vt:lpstr>
      <vt:lpstr>Calibri</vt:lpstr>
      <vt:lpstr>Trebuchet MS</vt:lpstr>
      <vt:lpstr>Wingdings 3</vt:lpstr>
      <vt:lpstr>平面</vt:lpstr>
      <vt:lpstr>演示文稿</vt:lpstr>
      <vt:lpstr>ES简介</vt:lpstr>
      <vt:lpstr>目录</vt:lpstr>
      <vt:lpstr>What is ES</vt:lpstr>
      <vt:lpstr>Cluster - Node type</vt:lpstr>
      <vt:lpstr>Cluster -Master node</vt:lpstr>
      <vt:lpstr>Master election  </vt:lpstr>
      <vt:lpstr>shard</vt:lpstr>
      <vt:lpstr>shard allocation</vt:lpstr>
      <vt:lpstr>indexing</vt:lpstr>
      <vt:lpstr>分布式 indexing 问题</vt:lpstr>
      <vt:lpstr>segment merge  </vt:lpstr>
      <vt:lpstr>segment type</vt:lpstr>
      <vt:lpstr>yohosearch index rebuild</vt:lpstr>
      <vt:lpstr>recovery</vt:lpstr>
      <vt:lpstr>Search </vt:lpstr>
      <vt:lpstr>Search</vt:lpstr>
      <vt:lpstr>deep pagination </vt:lpstr>
      <vt:lpstr>其他ppt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ES核心原理</dc:title>
  <dc:creator>wangnan</dc:creator>
  <cp:lastModifiedBy>wangnan</cp:lastModifiedBy>
  <cp:revision>51</cp:revision>
  <dcterms:created xsi:type="dcterms:W3CDTF">2018-01-19T09:42:01Z</dcterms:created>
  <dcterms:modified xsi:type="dcterms:W3CDTF">2018-09-27T01:53:54Z</dcterms:modified>
</cp:coreProperties>
</file>